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slideshow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99" r:id="rId2"/>
    <p:sldId id="300" r:id="rId3"/>
    <p:sldId id="351" r:id="rId4"/>
    <p:sldId id="352" r:id="rId5"/>
    <p:sldId id="353" r:id="rId6"/>
    <p:sldId id="354" r:id="rId7"/>
    <p:sldId id="355" r:id="rId8"/>
    <p:sldId id="356" r:id="rId9"/>
    <p:sldId id="357" r:id="rId10"/>
    <p:sldId id="361" r:id="rId11"/>
    <p:sldId id="362" r:id="rId12"/>
    <p:sldId id="349" r:id="rId13"/>
    <p:sldId id="359" r:id="rId14"/>
    <p:sldId id="360" r:id="rId15"/>
    <p:sldId id="350" r:id="rId16"/>
  </p:sldIdLst>
  <p:sldSz cx="9906000" cy="6858000" type="A4"/>
  <p:notesSz cx="7104063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CC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15" autoAdjust="0"/>
    <p:restoredTop sz="92718" autoAdjust="0"/>
  </p:normalViewPr>
  <p:slideViewPr>
    <p:cSldViewPr>
      <p:cViewPr>
        <p:scale>
          <a:sx n="60" d="100"/>
          <a:sy n="60" d="100"/>
        </p:scale>
        <p:origin x="-1218" y="-180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audio10.wav>
</file>

<file path=ppt/media/audio11.wav>
</file>

<file path=ppt/media/audio12.wav>
</file>

<file path=ppt/media/audio13.wav>
</file>

<file path=ppt/media/audio14.wav>
</file>

<file path=ppt/media/audio15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4025900" y="0"/>
            <a:ext cx="3078163" cy="511175"/>
          </a:xfrm>
          <a:prstGeom prst="rect">
            <a:avLst/>
          </a:prstGeom>
        </p:spPr>
        <p:txBody>
          <a:bodyPr vert="horz" lIns="99075" tIns="49538" rIns="99075" bIns="49538" rtlCol="1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ar-SA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1588" y="0"/>
            <a:ext cx="3078162" cy="511175"/>
          </a:xfrm>
          <a:prstGeom prst="rect">
            <a:avLst/>
          </a:prstGeom>
        </p:spPr>
        <p:txBody>
          <a:bodyPr vert="horz" lIns="99075" tIns="49538" rIns="99075" bIns="49538" rtlCol="1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51380B96-0142-46C9-8E94-38164D016BA9}" type="datetimeFigureOut">
              <a:rPr lang="ar-SA"/>
              <a:pPr>
                <a:defRPr/>
              </a:pPr>
              <a:t>04/09/1442</a:t>
            </a:fld>
            <a:endParaRPr lang="ar-SA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781050" y="768350"/>
            <a:ext cx="5541963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1" anchor="ctr"/>
          <a:lstStyle/>
          <a:p>
            <a:pPr lvl="0"/>
            <a:endParaRPr lang="ar-SA" noProof="0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711200" y="4860925"/>
            <a:ext cx="5683250" cy="4605338"/>
          </a:xfrm>
          <a:prstGeom prst="rect">
            <a:avLst/>
          </a:prstGeom>
        </p:spPr>
        <p:txBody>
          <a:bodyPr vert="horz" wrap="square" lIns="99075" tIns="49538" rIns="99075" bIns="49538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4025900" y="9721850"/>
            <a:ext cx="3078163" cy="511175"/>
          </a:xfrm>
          <a:prstGeom prst="rect">
            <a:avLst/>
          </a:prstGeom>
        </p:spPr>
        <p:txBody>
          <a:bodyPr vert="horz" lIns="99075" tIns="49538" rIns="99075" bIns="49538" rtlCol="1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1588" y="9721850"/>
            <a:ext cx="3078162" cy="511175"/>
          </a:xfrm>
          <a:prstGeom prst="rect">
            <a:avLst/>
          </a:prstGeom>
        </p:spPr>
        <p:txBody>
          <a:bodyPr vert="horz" lIns="99075" tIns="49538" rIns="99075" bIns="49538" rtlCol="1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E8E2D04F-37E1-4017-A883-3CC0A0D40227}" type="slidenum">
              <a:rPr lang="ar-SA"/>
              <a:pPr>
                <a:defRPr/>
              </a:pPr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843767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r" rtl="1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457200" algn="r" rtl="1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914400" algn="r" rtl="1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1371600" algn="r" rtl="1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1828800" algn="r" rtl="1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عنصر نائب لصورة الشريحة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404813" y="247650"/>
            <a:ext cx="6294437" cy="4357688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6" name="عنصر نائب للملاحظات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ar-SA" smtClean="0"/>
          </a:p>
        </p:txBody>
      </p:sp>
      <p:sp>
        <p:nvSpPr>
          <p:cNvPr id="6147" name="عنصر نائب لرقم الشريحة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9F253FA-7CB9-4D66-A068-F1EED23E4498}" type="slidenum">
              <a:rPr lang="ar-SA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10236F7-0465-4ADE-A8D9-B8381CDF9B50}" type="slidenum">
              <a:rPr lang="ar-SA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ar-S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52DF2EA-9736-4D91-9479-925B4B34BAF1}" type="slidenum">
              <a:rPr lang="ar-SA"/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ar-S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6FF24FA-22B2-4B71-8F3C-E28E0167D3F8}" type="slidenum">
              <a:rPr lang="ar-SA"/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ar-S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404813" y="247650"/>
            <a:ext cx="6294437" cy="435927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spcBef>
                <a:spcPct val="0"/>
              </a:spcBef>
            </a:pPr>
            <a:endParaRPr lang="en-US" smtClean="0"/>
          </a:p>
        </p:txBody>
      </p:sp>
      <p:sp>
        <p:nvSpPr>
          <p:cNvPr id="215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rtl="1" fontAlgn="base">
              <a:spcBef>
                <a:spcPct val="0"/>
              </a:spcBef>
              <a:spcAft>
                <a:spcPct val="0"/>
              </a:spcAft>
            </a:pPr>
            <a:fld id="{FABCCF3E-DC15-439B-B065-F9E9406F63D1}" type="slidenum">
              <a:rPr lang="ar-SA">
                <a:latin typeface="Arial" charset="0"/>
              </a:rPr>
              <a:pPr rtl="1"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GB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404813" y="247650"/>
            <a:ext cx="6294437" cy="435927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spcBef>
                <a:spcPct val="0"/>
              </a:spcBef>
            </a:pPr>
            <a:endParaRPr lang="en-US" smtClean="0"/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rtl="1" fontAlgn="base">
              <a:spcBef>
                <a:spcPct val="0"/>
              </a:spcBef>
              <a:spcAft>
                <a:spcPct val="0"/>
              </a:spcAft>
            </a:pPr>
            <a:fld id="{7BBC0595-33BA-4233-A330-7351D536AB12}" type="slidenum">
              <a:rPr lang="ar-SA">
                <a:latin typeface="Arial" charset="0"/>
              </a:rPr>
              <a:pPr rtl="1"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GB">
              <a:latin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404813" y="247650"/>
            <a:ext cx="6294437" cy="435927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spcBef>
                <a:spcPct val="0"/>
              </a:spcBef>
            </a:pPr>
            <a:endParaRPr lang="en-US" smtClean="0"/>
          </a:p>
        </p:txBody>
      </p:sp>
      <p:sp>
        <p:nvSpPr>
          <p:cNvPr id="2560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rtl="1" fontAlgn="base">
              <a:spcBef>
                <a:spcPct val="0"/>
              </a:spcBef>
              <a:spcAft>
                <a:spcPct val="0"/>
              </a:spcAft>
            </a:pPr>
            <a:fld id="{6625B11A-3064-444C-870C-DF2FCCF6383D}" type="slidenum">
              <a:rPr lang="ar-SA">
                <a:latin typeface="Arial" charset="0"/>
              </a:rPr>
              <a:pPr rtl="1"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GB">
              <a:latin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3864771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600202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67678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95300" y="274638"/>
            <a:ext cx="8915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95300" y="1600200"/>
            <a:ext cx="89154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</p:sldLayoutIdLst>
  <p:transition spd="slow">
    <p:fade/>
  </p:transition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.wa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0.wav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1.wav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2.wav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3.wav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14.wav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15.wa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audio" Target="../media/audio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3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7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audio" Target="../media/audio9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ctrTitle" idx="4294967295"/>
          </p:nvPr>
        </p:nvSpPr>
        <p:spPr>
          <a:xfrm>
            <a:off x="1316038" y="782638"/>
            <a:ext cx="6678612" cy="990600"/>
          </a:xfrm>
        </p:spPr>
        <p:txBody>
          <a:bodyPr rtlCol="0"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ar-SA" sz="3600" dirty="0">
                <a:cs typeface="PT Bold Heading" pitchFamily="2" charset="-78"/>
              </a:rPr>
              <a:t>جامعة طرابلس</a:t>
            </a:r>
            <a:r>
              <a:rPr lang="en-GB" sz="3600" dirty="0">
                <a:cs typeface="PT Bold Heading" pitchFamily="2" charset="-78"/>
              </a:rPr>
              <a:t/>
            </a:r>
            <a:br>
              <a:rPr lang="en-GB" sz="3600" dirty="0">
                <a:cs typeface="PT Bold Heading" pitchFamily="2" charset="-78"/>
              </a:rPr>
            </a:br>
            <a:r>
              <a:rPr lang="ar-SA" sz="3600" dirty="0">
                <a:cs typeface="PT Bold Heading" pitchFamily="2" charset="-78"/>
              </a:rPr>
              <a:t>كلية تقنية المعلومات</a:t>
            </a:r>
            <a:endParaRPr lang="en-US" sz="3600" dirty="0">
              <a:cs typeface="PT Bold Heading" pitchFamily="2" charset="-78"/>
            </a:endParaRPr>
          </a:p>
        </p:txBody>
      </p:sp>
      <p:sp>
        <p:nvSpPr>
          <p:cNvPr id="9219" name="Subtitle 2"/>
          <p:cNvSpPr>
            <a:spLocks noGrp="1"/>
          </p:cNvSpPr>
          <p:nvPr>
            <p:ph type="subTitle" idx="4294967295"/>
          </p:nvPr>
        </p:nvSpPr>
        <p:spPr>
          <a:xfrm>
            <a:off x="165100" y="2743200"/>
            <a:ext cx="9634538" cy="533400"/>
          </a:xfrm>
        </p:spPr>
        <p:txBody>
          <a:bodyPr rtlCol="0">
            <a:noAutofit/>
          </a:bodyPr>
          <a:lstStyle/>
          <a:p>
            <a:pPr algn="ctr" fontAlgn="auto">
              <a:spcAft>
                <a:spcPts val="0"/>
              </a:spcAft>
              <a:buFont typeface="Wingdings 3" pitchFamily="18" charset="2"/>
              <a:buNone/>
              <a:defRPr/>
            </a:pPr>
            <a:r>
              <a:rPr lang="ar-SA" sz="2800" b="1" dirty="0">
                <a:solidFill>
                  <a:srgbClr val="0000CC"/>
                </a:solidFill>
                <a:latin typeface="Traditional Arabic" pitchFamily="18" charset="-78"/>
                <a:cs typeface="Traditional Arabic" pitchFamily="18" charset="-78"/>
              </a:rPr>
              <a:t>مقدمة في قواعد البيانات</a:t>
            </a:r>
          </a:p>
          <a:p>
            <a:pPr algn="ctr" fontAlgn="auto">
              <a:spcAft>
                <a:spcPts val="0"/>
              </a:spcAft>
              <a:buFont typeface="Wingdings 3" pitchFamily="18" charset="2"/>
              <a:buNone/>
              <a:defRPr/>
            </a:pPr>
            <a:r>
              <a:rPr lang="ar-SA" sz="2800" b="1" dirty="0">
                <a:solidFill>
                  <a:srgbClr val="0000CC"/>
                </a:solidFill>
                <a:latin typeface="Traditional Arabic" pitchFamily="18" charset="-78"/>
                <a:cs typeface="Traditional Arabic" pitchFamily="18" charset="-78"/>
              </a:rPr>
              <a:t>   </a:t>
            </a:r>
            <a:r>
              <a:rPr lang="en-GB" sz="2800" b="1" dirty="0">
                <a:solidFill>
                  <a:srgbClr val="0000CC"/>
                </a:solidFill>
                <a:latin typeface="Traditional Arabic" pitchFamily="18" charset="-78"/>
                <a:cs typeface="Traditional Arabic" pitchFamily="18" charset="-78"/>
              </a:rPr>
              <a:t>Introduction to </a:t>
            </a:r>
            <a:r>
              <a:rPr lang="en-US" sz="2800" b="1" dirty="0">
                <a:solidFill>
                  <a:srgbClr val="0000FF"/>
                </a:solidFill>
                <a:latin typeface="Traditional Arabic" pitchFamily="18" charset="-78"/>
                <a:cs typeface="Traditional Arabic" pitchFamily="18" charset="-78"/>
              </a:rPr>
              <a:t>Databases </a:t>
            </a:r>
            <a:r>
              <a:rPr lang="en-US" sz="2800" dirty="0">
                <a:solidFill>
                  <a:srgbClr val="0000CC"/>
                </a:solidFill>
                <a:latin typeface="Traditional Arabic" pitchFamily="18" charset="-78"/>
                <a:cs typeface="Traditional Arabic" pitchFamily="18" charset="-78"/>
              </a:rPr>
              <a:t/>
            </a:r>
            <a:br>
              <a:rPr lang="en-US" sz="2800" dirty="0">
                <a:solidFill>
                  <a:srgbClr val="0000CC"/>
                </a:solidFill>
                <a:latin typeface="Traditional Arabic" pitchFamily="18" charset="-78"/>
                <a:cs typeface="Traditional Arabic" pitchFamily="18" charset="-78"/>
              </a:rPr>
            </a:br>
            <a:r>
              <a:rPr lang="en-US" sz="2800" dirty="0">
                <a:solidFill>
                  <a:srgbClr val="0000CC"/>
                </a:solidFill>
                <a:latin typeface="Traditional Arabic" pitchFamily="18" charset="-78"/>
                <a:cs typeface="Traditional Arabic" pitchFamily="18" charset="-78"/>
              </a:rPr>
              <a:t> </a:t>
            </a:r>
            <a:r>
              <a:rPr lang="en-US" sz="2800" b="1" dirty="0">
                <a:solidFill>
                  <a:srgbClr val="FF0000"/>
                </a:solidFill>
                <a:latin typeface="Traditional Arabic" pitchFamily="18" charset="-78"/>
                <a:cs typeface="Traditional Arabic" pitchFamily="18" charset="-78"/>
              </a:rPr>
              <a:t>ITGS228</a:t>
            </a:r>
            <a:r>
              <a:rPr lang="en-US" altLang="ar-SA" sz="2800" b="1" dirty="0">
                <a:latin typeface="Traditional Arabic" pitchFamily="18" charset="-78"/>
                <a:cs typeface="Traditional Arabic" pitchFamily="18" charset="-78"/>
              </a:rPr>
              <a:t> </a:t>
            </a:r>
            <a:r>
              <a:rPr lang="en-US" sz="2800" dirty="0">
                <a:solidFill>
                  <a:srgbClr val="0000CC"/>
                </a:solidFill>
                <a:latin typeface="Traditional Arabic" pitchFamily="18" charset="-78"/>
                <a:cs typeface="Traditional Arabic" pitchFamily="18" charset="-78"/>
              </a:rPr>
              <a:t/>
            </a:r>
            <a:br>
              <a:rPr lang="en-US" sz="2800" dirty="0">
                <a:solidFill>
                  <a:srgbClr val="0000CC"/>
                </a:solidFill>
                <a:latin typeface="Traditional Arabic" pitchFamily="18" charset="-78"/>
                <a:cs typeface="Traditional Arabic" pitchFamily="18" charset="-78"/>
              </a:rPr>
            </a:br>
            <a:r>
              <a:rPr lang="en-GB" sz="2800" dirty="0" err="1">
                <a:solidFill>
                  <a:srgbClr val="FF0000"/>
                </a:solidFill>
                <a:latin typeface="Traditional Arabic" pitchFamily="18" charset="-78"/>
                <a:cs typeface="Traditional Arabic" pitchFamily="18" charset="-78"/>
              </a:rPr>
              <a:t>h.ebrahem</a:t>
            </a:r>
            <a:r>
              <a:rPr lang="ar-SA" sz="2800" dirty="0">
                <a:solidFill>
                  <a:srgbClr val="FF0000"/>
                </a:solidFill>
                <a:latin typeface="Traditional Arabic" pitchFamily="18" charset="-78"/>
                <a:cs typeface="Traditional Arabic" pitchFamily="18" charset="-78"/>
              </a:rPr>
              <a:t>@</a:t>
            </a:r>
            <a:r>
              <a:rPr lang="en-GB" sz="2800" dirty="0" err="1">
                <a:solidFill>
                  <a:srgbClr val="FF0000"/>
                </a:solidFill>
                <a:latin typeface="Traditional Arabic" pitchFamily="18" charset="-78"/>
                <a:cs typeface="Traditional Arabic" pitchFamily="18" charset="-78"/>
              </a:rPr>
              <a:t>uot.edu.ly</a:t>
            </a:r>
            <a:endParaRPr lang="en-US" sz="2800" dirty="0">
              <a:solidFill>
                <a:srgbClr val="0000CC"/>
              </a:solidFill>
              <a:latin typeface="Traditional Arabic" pitchFamily="18" charset="-78"/>
              <a:cs typeface="Traditional Arabic" pitchFamily="18" charset="-78"/>
            </a:endParaRPr>
          </a:p>
          <a:p>
            <a:pPr algn="ctr" fontAlgn="auto">
              <a:spcAft>
                <a:spcPts val="0"/>
              </a:spcAft>
              <a:buFont typeface="Wingdings 3" pitchFamily="18" charset="2"/>
              <a:buNone/>
              <a:defRPr/>
            </a:pPr>
            <a:r>
              <a:rPr lang="ar-SA" sz="2800" b="1" dirty="0">
                <a:latin typeface="Traditional Arabic" pitchFamily="18" charset="-78"/>
                <a:cs typeface="Traditional Arabic" pitchFamily="18" charset="-78"/>
              </a:rPr>
              <a:t>الأستاذ - حسن علي حسن</a:t>
            </a:r>
          </a:p>
          <a:p>
            <a:pPr marL="0" indent="0" algn="ctr" rtl="1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ar-SA" sz="2800" b="1">
                <a:solidFill>
                  <a:srgbClr val="0033CC"/>
                </a:solidFill>
                <a:latin typeface="Traditional Arabic" pitchFamily="18" charset="-78"/>
                <a:cs typeface="Traditional Arabic" pitchFamily="18" charset="-78"/>
              </a:rPr>
              <a:t>المحاضرة </a:t>
            </a:r>
            <a:r>
              <a:rPr lang="ar-SA" sz="2800" b="1" smtClean="0">
                <a:solidFill>
                  <a:srgbClr val="0033CC"/>
                </a:solidFill>
                <a:latin typeface="Traditional Arabic" pitchFamily="18" charset="-78"/>
                <a:cs typeface="Traditional Arabic" pitchFamily="18" charset="-78"/>
              </a:rPr>
              <a:t>السابعة </a:t>
            </a:r>
            <a:r>
              <a:rPr lang="ar-SA" sz="2800" b="1" dirty="0" smtClean="0">
                <a:solidFill>
                  <a:srgbClr val="0033CC"/>
                </a:solidFill>
                <a:latin typeface="Traditional Arabic" pitchFamily="18" charset="-78"/>
                <a:cs typeface="Traditional Arabic" pitchFamily="18" charset="-78"/>
              </a:rPr>
              <a:t>– أمثلة </a:t>
            </a:r>
            <a:r>
              <a:rPr lang="ar-SA" sz="2800" b="1" dirty="0" smtClean="0">
                <a:latin typeface="Traditional Arabic" pitchFamily="18" charset="-78"/>
                <a:cs typeface="Traditional Arabic" pitchFamily="18" charset="-78"/>
              </a:rPr>
              <a:t>تحويل </a:t>
            </a:r>
            <a:r>
              <a:rPr lang="ar-SA" sz="2800" b="1" dirty="0">
                <a:latin typeface="Traditional Arabic" pitchFamily="18" charset="-78"/>
                <a:cs typeface="Traditional Arabic" pitchFamily="18" charset="-78"/>
              </a:rPr>
              <a:t>مخطط علاقة الكيان </a:t>
            </a:r>
            <a:r>
              <a:rPr lang="ar-SA" sz="2800" b="1" dirty="0" smtClean="0">
                <a:latin typeface="Traditional Arabic" pitchFamily="18" charset="-78"/>
                <a:cs typeface="Traditional Arabic" pitchFamily="18" charset="-78"/>
              </a:rPr>
              <a:t>إلى </a:t>
            </a:r>
            <a:r>
              <a:rPr lang="ar-SA" sz="2800" b="1" dirty="0">
                <a:latin typeface="Traditional Arabic" pitchFamily="18" charset="-78"/>
                <a:cs typeface="Traditional Arabic" pitchFamily="18" charset="-78"/>
              </a:rPr>
              <a:t>مخطط قاعدة البيانات </a:t>
            </a:r>
            <a:r>
              <a:rPr lang="ar-SA" sz="2800" b="1" dirty="0" smtClean="0">
                <a:latin typeface="Traditional Arabic" pitchFamily="18" charset="-78"/>
                <a:cs typeface="Traditional Arabic" pitchFamily="18" charset="-78"/>
              </a:rPr>
              <a:t>العلائقية</a:t>
            </a:r>
            <a:endParaRPr lang="en-US" sz="2800" b="1" dirty="0" smtClean="0">
              <a:latin typeface="Traditional Arabic" pitchFamily="18" charset="-78"/>
              <a:cs typeface="Traditional Arabic" pitchFamily="18" charset="-78"/>
            </a:endParaRPr>
          </a:p>
          <a:p>
            <a:pPr marL="0" indent="0" algn="ctr" rtl="1" fontAlgn="auto">
              <a:spcAft>
                <a:spcPts val="0"/>
              </a:spcAft>
              <a:buFont typeface="Arial" pitchFamily="34" charset="0"/>
              <a:buNone/>
              <a:defRPr/>
            </a:pPr>
            <a:r>
              <a:rPr lang="ar-SA" sz="2800" b="1" dirty="0" smtClean="0">
                <a:latin typeface="Traditional Arabic" pitchFamily="18" charset="-78"/>
                <a:cs typeface="Traditional Arabic" pitchFamily="18" charset="-78"/>
              </a:rPr>
              <a:t> </a:t>
            </a:r>
            <a:r>
              <a:rPr lang="en-GB" sz="2800" b="1" dirty="0">
                <a:latin typeface="Traditional Arabic" pitchFamily="18" charset="-78"/>
                <a:cs typeface="Traditional Arabic" pitchFamily="18" charset="-78"/>
              </a:rPr>
              <a:t>Entity Relationship </a:t>
            </a:r>
            <a:r>
              <a:rPr lang="en-GB" sz="2800" b="1" dirty="0" smtClean="0">
                <a:latin typeface="Traditional Arabic" pitchFamily="18" charset="-78"/>
                <a:cs typeface="Traditional Arabic" pitchFamily="18" charset="-78"/>
              </a:rPr>
              <a:t>to Relational </a:t>
            </a:r>
            <a:r>
              <a:rPr lang="en-GB" sz="2800" b="1" dirty="0">
                <a:latin typeface="Traditional Arabic" pitchFamily="18" charset="-78"/>
                <a:cs typeface="Traditional Arabic" pitchFamily="18" charset="-78"/>
              </a:rPr>
              <a:t>Database Schema </a:t>
            </a:r>
            <a:endParaRPr lang="en-US" sz="2800" b="1" dirty="0">
              <a:latin typeface="Traditional Arabic" pitchFamily="18" charset="-78"/>
              <a:cs typeface="Traditional Arabic" pitchFamily="18" charset="-78"/>
            </a:endParaRPr>
          </a:p>
          <a:p>
            <a:pPr algn="ctr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sz="2800" b="1" dirty="0">
              <a:latin typeface="Traditional Arabic" pitchFamily="18" charset="-78"/>
              <a:cs typeface="Traditional Arabic" pitchFamily="18" charset="-78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774700" y="2514600"/>
            <a:ext cx="8280400" cy="1588"/>
          </a:xfrm>
          <a:prstGeom prst="line">
            <a:avLst/>
          </a:prstGeom>
          <a:ln w="63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صورة 7" descr="it_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475" y="115888"/>
            <a:ext cx="1819275" cy="14414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صورة 8" descr="uni_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9613" y="115888"/>
            <a:ext cx="2724150" cy="21224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8" name="~PP21412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2160.WAV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5341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1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2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 txBox="1">
            <a:spLocks noChangeArrowheads="1"/>
          </p:cNvSpPr>
          <p:nvPr/>
        </p:nvSpPr>
        <p:spPr bwMode="auto">
          <a:xfrm>
            <a:off x="641350" y="115888"/>
            <a:ext cx="8928100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rtl="1"/>
            <a:r>
              <a:rPr lang="ar-SA" sz="3200" b="1">
                <a:solidFill>
                  <a:srgbClr val="0033CC"/>
                </a:solidFill>
                <a:latin typeface="Traditional Arabic" pitchFamily="2" charset="-78"/>
                <a:cs typeface="Traditional Arabic" pitchFamily="2" charset="-78"/>
              </a:rPr>
              <a:t>مثال</a:t>
            </a:r>
            <a:r>
              <a:rPr lang="en-US" sz="3200" b="1">
                <a:solidFill>
                  <a:srgbClr val="0033CC"/>
                </a:solidFill>
                <a:latin typeface="Traditional Arabic" pitchFamily="2" charset="-78"/>
                <a:cs typeface="Traditional Arabic" pitchFamily="2" charset="-78"/>
              </a:rPr>
              <a:t> </a:t>
            </a:r>
            <a:r>
              <a:rPr lang="ar-SA" sz="3200" b="1">
                <a:solidFill>
                  <a:srgbClr val="0033CC"/>
                </a:solidFill>
                <a:latin typeface="Traditional Arabic" pitchFamily="2" charset="-78"/>
                <a:cs typeface="Traditional Arabic" pitchFamily="2" charset="-78"/>
              </a:rPr>
              <a:t> 4</a:t>
            </a:r>
            <a:endParaRPr lang="en-US" sz="3200" b="1">
              <a:solidFill>
                <a:srgbClr val="0033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grpSp>
        <p:nvGrpSpPr>
          <p:cNvPr id="16386" name="Group 61"/>
          <p:cNvGrpSpPr>
            <a:grpSpLocks/>
          </p:cNvGrpSpPr>
          <p:nvPr/>
        </p:nvGrpSpPr>
        <p:grpSpPr bwMode="auto">
          <a:xfrm>
            <a:off x="2504033" y="1412776"/>
            <a:ext cx="4321175" cy="4895850"/>
            <a:chOff x="0" y="0"/>
            <a:chExt cx="3889510" cy="4504257"/>
          </a:xfrm>
        </p:grpSpPr>
        <p:cxnSp>
          <p:nvCxnSpPr>
            <p:cNvPr id="16388" name="AutoShape 309"/>
            <p:cNvCxnSpPr>
              <a:cxnSpLocks noChangeShapeType="1"/>
            </p:cNvCxnSpPr>
            <p:nvPr/>
          </p:nvCxnSpPr>
          <p:spPr bwMode="auto">
            <a:xfrm>
              <a:off x="2227634" y="1371600"/>
              <a:ext cx="635" cy="972185"/>
            </a:xfrm>
            <a:prstGeom prst="straightConnector1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89" name="AutoShape 122"/>
            <p:cNvCxnSpPr>
              <a:cxnSpLocks noChangeShapeType="1"/>
            </p:cNvCxnSpPr>
            <p:nvPr/>
          </p:nvCxnSpPr>
          <p:spPr bwMode="auto">
            <a:xfrm>
              <a:off x="1332689" y="2315183"/>
              <a:ext cx="372813" cy="136458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90" name="AutoShape 122"/>
            <p:cNvCxnSpPr>
              <a:cxnSpLocks noChangeShapeType="1"/>
            </p:cNvCxnSpPr>
            <p:nvPr/>
          </p:nvCxnSpPr>
          <p:spPr bwMode="auto">
            <a:xfrm>
              <a:off x="1284051" y="3852153"/>
              <a:ext cx="359924" cy="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91" name="AutoShape 122"/>
            <p:cNvCxnSpPr>
              <a:cxnSpLocks noChangeShapeType="1"/>
            </p:cNvCxnSpPr>
            <p:nvPr/>
          </p:nvCxnSpPr>
          <p:spPr bwMode="auto">
            <a:xfrm flipH="1">
              <a:off x="2636196" y="2490280"/>
              <a:ext cx="340509" cy="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92" name="AutoShape 122"/>
            <p:cNvCxnSpPr>
              <a:cxnSpLocks noChangeShapeType="1"/>
            </p:cNvCxnSpPr>
            <p:nvPr/>
          </p:nvCxnSpPr>
          <p:spPr bwMode="auto">
            <a:xfrm flipH="1">
              <a:off x="2480553" y="2217906"/>
              <a:ext cx="272415" cy="13017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93" name="AutoShape 122"/>
            <p:cNvCxnSpPr>
              <a:cxnSpLocks noChangeShapeType="1"/>
            </p:cNvCxnSpPr>
            <p:nvPr/>
          </p:nvCxnSpPr>
          <p:spPr bwMode="auto">
            <a:xfrm flipV="1">
              <a:off x="1488332" y="2451370"/>
              <a:ext cx="217170" cy="16510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94" name="AutoShape 122"/>
            <p:cNvCxnSpPr>
              <a:cxnSpLocks noChangeShapeType="1"/>
            </p:cNvCxnSpPr>
            <p:nvPr/>
          </p:nvCxnSpPr>
          <p:spPr bwMode="auto">
            <a:xfrm>
              <a:off x="1322962" y="1994170"/>
              <a:ext cx="491382" cy="34226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95" name="AutoShape 309"/>
            <p:cNvCxnSpPr>
              <a:cxnSpLocks noChangeShapeType="1"/>
            </p:cNvCxnSpPr>
            <p:nvPr/>
          </p:nvCxnSpPr>
          <p:spPr bwMode="auto">
            <a:xfrm flipH="1">
              <a:off x="826851" y="2675106"/>
              <a:ext cx="1170940" cy="1010920"/>
            </a:xfrm>
            <a:prstGeom prst="straightConnector1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96" name="AutoShape 309"/>
            <p:cNvCxnSpPr>
              <a:cxnSpLocks noChangeShapeType="1"/>
            </p:cNvCxnSpPr>
            <p:nvPr/>
          </p:nvCxnSpPr>
          <p:spPr bwMode="auto">
            <a:xfrm>
              <a:off x="2188724" y="1371600"/>
              <a:ext cx="1150" cy="972766"/>
            </a:xfrm>
            <a:prstGeom prst="straightConnector1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397" name="AutoShape 122"/>
            <p:cNvCxnSpPr>
              <a:cxnSpLocks noChangeShapeType="1"/>
            </p:cNvCxnSpPr>
            <p:nvPr/>
          </p:nvCxnSpPr>
          <p:spPr bwMode="auto">
            <a:xfrm flipH="1" flipV="1">
              <a:off x="2451370" y="2675106"/>
              <a:ext cx="0" cy="29273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6398" name="Rectangle 72"/>
            <p:cNvSpPr>
              <a:spLocks noChangeArrowheads="1"/>
            </p:cNvSpPr>
            <p:nvPr/>
          </p:nvSpPr>
          <p:spPr bwMode="auto">
            <a:xfrm>
              <a:off x="1673158" y="2344366"/>
              <a:ext cx="1029970" cy="32385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b="1">
                  <a:latin typeface="Calibri" pitchFamily="34" charset="0"/>
                </a:rPr>
                <a:t>المريض</a:t>
              </a:r>
              <a:endParaRPr lang="en-US" sz="1400">
                <a:latin typeface="Calibri" pitchFamily="34" charset="0"/>
              </a:endParaRPr>
            </a:p>
          </p:txBody>
        </p:sp>
        <p:sp>
          <p:nvSpPr>
            <p:cNvPr id="16399" name="Oval 73"/>
            <p:cNvSpPr>
              <a:spLocks noChangeArrowheads="1"/>
            </p:cNvSpPr>
            <p:nvPr/>
          </p:nvSpPr>
          <p:spPr bwMode="auto">
            <a:xfrm>
              <a:off x="564204" y="2071991"/>
              <a:ext cx="833120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 u="sng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رقم المريض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6400" name="Text Box 320"/>
            <p:cNvSpPr txBox="1">
              <a:spLocks noChangeArrowheads="1"/>
            </p:cNvSpPr>
            <p:nvPr/>
          </p:nvSpPr>
          <p:spPr bwMode="auto">
            <a:xfrm>
              <a:off x="817124" y="3190672"/>
              <a:ext cx="25717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en-GB" sz="1400" b="1"/>
                <a:t>1</a:t>
              </a:r>
              <a:r>
                <a:rPr lang="ar-SA" sz="1400" b="1"/>
                <a:t>			   </a:t>
              </a:r>
              <a:r>
                <a:rPr lang="en-GB" sz="1400" b="1"/>
                <a:t>    </a:t>
              </a:r>
              <a:r>
                <a:rPr lang="en-GB" sz="1400" b="1">
                  <a:latin typeface="Arial" charset="0"/>
                </a:rPr>
                <a:t> </a:t>
              </a:r>
              <a:endParaRPr lang="en-US" sz="1400"/>
            </a:p>
          </p:txBody>
        </p:sp>
        <p:cxnSp>
          <p:nvCxnSpPr>
            <p:cNvPr id="16401" name="AutoShape 122"/>
            <p:cNvCxnSpPr>
              <a:cxnSpLocks noChangeShapeType="1"/>
            </p:cNvCxnSpPr>
            <p:nvPr/>
          </p:nvCxnSpPr>
          <p:spPr bwMode="auto">
            <a:xfrm>
              <a:off x="476655" y="3307404"/>
              <a:ext cx="187643" cy="38100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6402" name="Oval 76"/>
            <p:cNvSpPr>
              <a:spLocks noChangeArrowheads="1"/>
            </p:cNvSpPr>
            <p:nvPr/>
          </p:nvSpPr>
          <p:spPr bwMode="auto">
            <a:xfrm>
              <a:off x="2636196" y="1916349"/>
              <a:ext cx="81724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تاريخ الميلاد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6403" name="Oval 77"/>
            <p:cNvSpPr>
              <a:spLocks noChangeArrowheads="1"/>
            </p:cNvSpPr>
            <p:nvPr/>
          </p:nvSpPr>
          <p:spPr bwMode="auto">
            <a:xfrm>
              <a:off x="77821" y="3103123"/>
              <a:ext cx="74993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 u="sng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رقم الموظف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6404" name="Rectangle 78"/>
            <p:cNvSpPr>
              <a:spLocks noChangeArrowheads="1"/>
            </p:cNvSpPr>
            <p:nvPr/>
          </p:nvSpPr>
          <p:spPr bwMode="auto">
            <a:xfrm>
              <a:off x="0" y="3686783"/>
              <a:ext cx="1325245" cy="32385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b="1">
                  <a:latin typeface="Calibri" pitchFamily="34" charset="0"/>
                </a:rPr>
                <a:t>الموظف</a:t>
              </a:r>
              <a:endParaRPr lang="en-US" sz="1400">
                <a:latin typeface="Calibri" pitchFamily="34" charset="0"/>
              </a:endParaRPr>
            </a:p>
          </p:txBody>
        </p:sp>
        <p:cxnSp>
          <p:nvCxnSpPr>
            <p:cNvPr id="16405" name="AutoShape 309"/>
            <p:cNvCxnSpPr>
              <a:cxnSpLocks noChangeShapeType="1"/>
            </p:cNvCxnSpPr>
            <p:nvPr/>
          </p:nvCxnSpPr>
          <p:spPr bwMode="auto">
            <a:xfrm flipH="1">
              <a:off x="1270168" y="2675106"/>
              <a:ext cx="783018" cy="653679"/>
            </a:xfrm>
            <a:prstGeom prst="straightConnector1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6406" name="Oval 80"/>
            <p:cNvSpPr>
              <a:spLocks noChangeArrowheads="1"/>
            </p:cNvSpPr>
            <p:nvPr/>
          </p:nvSpPr>
          <p:spPr bwMode="auto">
            <a:xfrm>
              <a:off x="0" y="4124527"/>
              <a:ext cx="778510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اسم الموظف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6407" name="Oval 81"/>
            <p:cNvSpPr>
              <a:spLocks noChangeArrowheads="1"/>
            </p:cNvSpPr>
            <p:nvPr/>
          </p:nvSpPr>
          <p:spPr bwMode="auto">
            <a:xfrm>
              <a:off x="846306" y="4124527"/>
              <a:ext cx="84772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تاريخ المباشرة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cxnSp>
          <p:nvCxnSpPr>
            <p:cNvPr id="16408" name="AutoShape 122"/>
            <p:cNvCxnSpPr>
              <a:cxnSpLocks noChangeShapeType="1"/>
            </p:cNvCxnSpPr>
            <p:nvPr/>
          </p:nvCxnSpPr>
          <p:spPr bwMode="auto">
            <a:xfrm>
              <a:off x="661481" y="4007795"/>
              <a:ext cx="547052" cy="12128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09" name="AutoShape 122"/>
            <p:cNvCxnSpPr>
              <a:cxnSpLocks noChangeShapeType="1"/>
            </p:cNvCxnSpPr>
            <p:nvPr/>
          </p:nvCxnSpPr>
          <p:spPr bwMode="auto">
            <a:xfrm flipH="1">
              <a:off x="379379" y="4007795"/>
              <a:ext cx="281623" cy="12128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6410" name="Text Box 320"/>
            <p:cNvSpPr txBox="1">
              <a:spLocks noChangeArrowheads="1"/>
            </p:cNvSpPr>
            <p:nvPr/>
          </p:nvSpPr>
          <p:spPr bwMode="auto">
            <a:xfrm>
              <a:off x="1926077" y="2091446"/>
              <a:ext cx="25717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en-GB" sz="1400" b="1"/>
                <a:t>N</a:t>
              </a:r>
              <a:r>
                <a:rPr lang="ar-SA" sz="1400" b="1"/>
                <a:t>			   </a:t>
              </a:r>
              <a:r>
                <a:rPr lang="en-GB" sz="1400" b="1"/>
                <a:t>    </a:t>
              </a:r>
              <a:r>
                <a:rPr lang="en-GB" sz="1400" b="1">
                  <a:latin typeface="Arial" charset="0"/>
                </a:rPr>
                <a:t> </a:t>
              </a:r>
              <a:endParaRPr lang="en-US" sz="1400"/>
            </a:p>
          </p:txBody>
        </p:sp>
        <p:sp>
          <p:nvSpPr>
            <p:cNvPr id="16411" name="Text Box 320"/>
            <p:cNvSpPr txBox="1">
              <a:spLocks noChangeArrowheads="1"/>
            </p:cNvSpPr>
            <p:nvPr/>
          </p:nvSpPr>
          <p:spPr bwMode="auto">
            <a:xfrm>
              <a:off x="1974715" y="1352144"/>
              <a:ext cx="25717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b="1"/>
                <a:t>M</a:t>
              </a:r>
              <a:endParaRPr lang="en-US" sz="1400"/>
            </a:p>
          </p:txBody>
        </p:sp>
        <p:sp>
          <p:nvSpPr>
            <p:cNvPr id="16412" name="Text Box 320"/>
            <p:cNvSpPr txBox="1">
              <a:spLocks noChangeArrowheads="1"/>
            </p:cNvSpPr>
            <p:nvPr/>
          </p:nvSpPr>
          <p:spPr bwMode="auto">
            <a:xfrm>
              <a:off x="1605064" y="2616740"/>
              <a:ext cx="25717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en-GB" sz="1400" b="1"/>
                <a:t>N</a:t>
              </a:r>
              <a:r>
                <a:rPr lang="ar-SA" sz="1400" b="1"/>
                <a:t>			   </a:t>
              </a:r>
              <a:r>
                <a:rPr lang="en-GB" sz="1400" b="1"/>
                <a:t>    </a:t>
              </a:r>
              <a:r>
                <a:rPr lang="en-GB" sz="1400" b="1">
                  <a:latin typeface="Arial" charset="0"/>
                </a:rPr>
                <a:t> </a:t>
              </a:r>
              <a:endParaRPr lang="en-US" sz="1400"/>
            </a:p>
          </p:txBody>
        </p:sp>
        <p:sp>
          <p:nvSpPr>
            <p:cNvPr id="16413" name="Oval 87"/>
            <p:cNvSpPr>
              <a:spLocks noChangeArrowheads="1"/>
            </p:cNvSpPr>
            <p:nvPr/>
          </p:nvSpPr>
          <p:spPr bwMode="auto">
            <a:xfrm>
              <a:off x="2869660" y="2363821"/>
              <a:ext cx="71056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اسم المريض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6414" name="Oval 88"/>
            <p:cNvSpPr>
              <a:spLocks noChangeArrowheads="1"/>
            </p:cNvSpPr>
            <p:nvPr/>
          </p:nvSpPr>
          <p:spPr bwMode="auto">
            <a:xfrm>
              <a:off x="2062264" y="2811293"/>
              <a:ext cx="835660" cy="28575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العنوان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6415" name="AutoShape 319"/>
            <p:cNvSpPr>
              <a:spLocks noChangeArrowheads="1"/>
            </p:cNvSpPr>
            <p:nvPr/>
          </p:nvSpPr>
          <p:spPr bwMode="auto">
            <a:xfrm>
              <a:off x="1731524" y="1585608"/>
              <a:ext cx="959485" cy="581025"/>
            </a:xfrm>
            <a:prstGeom prst="diamond">
              <a:avLst/>
            </a:prstGeom>
            <a:solidFill>
              <a:srgbClr val="FFFFFF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ar-SA" sz="1400" b="1">
                  <a:latin typeface="Calibri" pitchFamily="34" charset="0"/>
                </a:rPr>
                <a:t>يعالج</a:t>
              </a:r>
              <a:endParaRPr lang="en-US" sz="1400">
                <a:latin typeface="Calibri" pitchFamily="34" charset="0"/>
              </a:endParaRPr>
            </a:p>
          </p:txBody>
        </p:sp>
        <p:sp>
          <p:nvSpPr>
            <p:cNvPr id="16416" name="AutoShape 319"/>
            <p:cNvSpPr>
              <a:spLocks noChangeArrowheads="1"/>
            </p:cNvSpPr>
            <p:nvPr/>
          </p:nvSpPr>
          <p:spPr bwMode="auto">
            <a:xfrm>
              <a:off x="1011677" y="2850204"/>
              <a:ext cx="953135" cy="647700"/>
            </a:xfrm>
            <a:prstGeom prst="diamond">
              <a:avLst/>
            </a:prstGeom>
            <a:solidFill>
              <a:srgbClr val="FFFFFF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ar-SA" sz="1400" b="1">
                  <a:latin typeface="Calibri" pitchFamily="34" charset="0"/>
                </a:rPr>
                <a:t>يسجل</a:t>
              </a:r>
              <a:endParaRPr lang="en-US" sz="1400">
                <a:latin typeface="Calibri" pitchFamily="34" charset="0"/>
              </a:endParaRPr>
            </a:p>
          </p:txBody>
        </p:sp>
        <p:sp>
          <p:nvSpPr>
            <p:cNvPr id="16417" name="Oval 91"/>
            <p:cNvSpPr>
              <a:spLocks noChangeArrowheads="1"/>
            </p:cNvSpPr>
            <p:nvPr/>
          </p:nvSpPr>
          <p:spPr bwMode="auto">
            <a:xfrm>
              <a:off x="924128" y="2500008"/>
              <a:ext cx="626110" cy="32575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prstDash val="dash"/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العمر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grpSp>
          <p:nvGrpSpPr>
            <p:cNvPr id="16418" name="Group 92"/>
            <p:cNvGrpSpPr>
              <a:grpSpLocks/>
            </p:cNvGrpSpPr>
            <p:nvPr/>
          </p:nvGrpSpPr>
          <p:grpSpPr bwMode="auto">
            <a:xfrm>
              <a:off x="632298" y="0"/>
              <a:ext cx="3257212" cy="1478955"/>
              <a:chOff x="0" y="0"/>
              <a:chExt cx="3257212" cy="1478955"/>
            </a:xfrm>
          </p:grpSpPr>
          <p:cxnSp>
            <p:nvCxnSpPr>
              <p:cNvPr id="16423" name="AutoShape 122"/>
              <p:cNvCxnSpPr>
                <a:cxnSpLocks noChangeShapeType="1"/>
              </p:cNvCxnSpPr>
              <p:nvPr/>
            </p:nvCxnSpPr>
            <p:spPr bwMode="auto">
              <a:xfrm flipV="1">
                <a:off x="1896894" y="486383"/>
                <a:ext cx="330835" cy="11747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424" name="AutoShape 122"/>
              <p:cNvCxnSpPr>
                <a:cxnSpLocks noChangeShapeType="1"/>
              </p:cNvCxnSpPr>
              <p:nvPr/>
            </p:nvCxnSpPr>
            <p:spPr bwMode="auto">
              <a:xfrm>
                <a:off x="1760706" y="350195"/>
                <a:ext cx="0" cy="19367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425" name="AutoShape 122"/>
              <p:cNvCxnSpPr>
                <a:cxnSpLocks noChangeShapeType="1"/>
              </p:cNvCxnSpPr>
              <p:nvPr/>
            </p:nvCxnSpPr>
            <p:spPr bwMode="auto">
              <a:xfrm>
                <a:off x="1225685" y="330740"/>
                <a:ext cx="116205" cy="17462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426" name="AutoShape 122"/>
              <p:cNvCxnSpPr>
                <a:cxnSpLocks noChangeShapeType="1"/>
              </p:cNvCxnSpPr>
              <p:nvPr/>
            </p:nvCxnSpPr>
            <p:spPr bwMode="auto">
              <a:xfrm>
                <a:off x="2003898" y="1215957"/>
                <a:ext cx="420370" cy="4762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427" name="AutoShape 122"/>
              <p:cNvCxnSpPr>
                <a:cxnSpLocks noChangeShapeType="1"/>
              </p:cNvCxnSpPr>
              <p:nvPr/>
            </p:nvCxnSpPr>
            <p:spPr bwMode="auto">
              <a:xfrm flipV="1">
                <a:off x="1848255" y="943583"/>
                <a:ext cx="330835" cy="11747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6428" name="AutoShape 122"/>
              <p:cNvCxnSpPr>
                <a:cxnSpLocks noChangeShapeType="1"/>
              </p:cNvCxnSpPr>
              <p:nvPr/>
            </p:nvCxnSpPr>
            <p:spPr bwMode="auto">
              <a:xfrm>
                <a:off x="651753" y="1157591"/>
                <a:ext cx="366395" cy="5778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6429" name="Group 103"/>
              <p:cNvGrpSpPr>
                <a:grpSpLocks/>
              </p:cNvGrpSpPr>
              <p:nvPr/>
            </p:nvGrpSpPr>
            <p:grpSpPr bwMode="auto">
              <a:xfrm>
                <a:off x="1021404" y="447472"/>
                <a:ext cx="1028700" cy="923925"/>
                <a:chOff x="3533776" y="152400"/>
                <a:chExt cx="1028700" cy="923925"/>
              </a:xfrm>
            </p:grpSpPr>
            <p:sp>
              <p:nvSpPr>
                <p:cNvPr id="16440" name="Oval 114"/>
                <p:cNvSpPr>
                  <a:spLocks noChangeArrowheads="1"/>
                </p:cNvSpPr>
                <p:nvPr/>
              </p:nvSpPr>
              <p:spPr bwMode="auto">
                <a:xfrm>
                  <a:off x="3714750" y="152400"/>
                  <a:ext cx="803910" cy="379730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algn="ctr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ar-SA" sz="1000">
                      <a:latin typeface="Calibri" pitchFamily="34" charset="0"/>
                      <a:ea typeface="Calibri" pitchFamily="34" charset="0"/>
                      <a:cs typeface="Traditional Arabic" pitchFamily="2" charset="-78"/>
                    </a:rPr>
                    <a:t>العنوان</a:t>
                  </a:r>
                  <a:endParaRPr lang="en-US" sz="1400">
                    <a:latin typeface="Calibri" pitchFamily="34" charset="0"/>
                    <a:ea typeface="Calibri" pitchFamily="34" charset="0"/>
                    <a:cs typeface="Traditional Arabic" pitchFamily="2" charset="-78"/>
                  </a:endParaRPr>
                </a:p>
              </p:txBody>
            </p:sp>
            <p:cxnSp>
              <p:nvCxnSpPr>
                <p:cNvPr id="16441" name="AutoShape 122"/>
                <p:cNvCxnSpPr>
                  <a:cxnSpLocks noChangeShapeType="1"/>
                </p:cNvCxnSpPr>
                <p:nvPr/>
              </p:nvCxnSpPr>
              <p:spPr bwMode="auto">
                <a:xfrm flipH="1">
                  <a:off x="4048126" y="532130"/>
                  <a:ext cx="68579" cy="229870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16442" name="Rectangle 116"/>
                <p:cNvSpPr>
                  <a:spLocks noChangeArrowheads="1"/>
                </p:cNvSpPr>
                <p:nvPr/>
              </p:nvSpPr>
              <p:spPr bwMode="auto">
                <a:xfrm>
                  <a:off x="3533776" y="762000"/>
                  <a:ext cx="1028700" cy="314325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chemeClr val="accent1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pPr algn="ctr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ar-SA" b="1">
                      <a:latin typeface="Calibri" pitchFamily="34" charset="0"/>
                    </a:rPr>
                    <a:t>الطبيب</a:t>
                  </a:r>
                  <a:endParaRPr lang="en-US" sz="1400">
                    <a:latin typeface="Calibri" pitchFamily="34" charset="0"/>
                  </a:endParaRPr>
                </a:p>
              </p:txBody>
            </p:sp>
          </p:grpSp>
          <p:sp>
            <p:nvSpPr>
              <p:cNvPr id="16430" name="Oval 104"/>
              <p:cNvSpPr>
                <a:spLocks noChangeArrowheads="1"/>
              </p:cNvSpPr>
              <p:nvPr/>
            </p:nvSpPr>
            <p:spPr bwMode="auto">
              <a:xfrm>
                <a:off x="272374" y="437744"/>
                <a:ext cx="758190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اسم الطبيب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cxnSp>
            <p:nvCxnSpPr>
              <p:cNvPr id="16431" name="AutoShape 122"/>
              <p:cNvCxnSpPr>
                <a:cxnSpLocks noChangeShapeType="1"/>
              </p:cNvCxnSpPr>
              <p:nvPr/>
            </p:nvCxnSpPr>
            <p:spPr bwMode="auto">
              <a:xfrm>
                <a:off x="768485" y="807395"/>
                <a:ext cx="762000" cy="247650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6432" name="Oval 106"/>
              <p:cNvSpPr>
                <a:spLocks noChangeArrowheads="1"/>
              </p:cNvSpPr>
              <p:nvPr/>
            </p:nvSpPr>
            <p:spPr bwMode="auto">
              <a:xfrm>
                <a:off x="651753" y="0"/>
                <a:ext cx="71437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المدينة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sp>
            <p:nvSpPr>
              <p:cNvPr id="16433" name="Oval 107"/>
              <p:cNvSpPr>
                <a:spLocks noChangeArrowheads="1"/>
              </p:cNvSpPr>
              <p:nvPr/>
            </p:nvSpPr>
            <p:spPr bwMode="auto">
              <a:xfrm>
                <a:off x="0" y="885217"/>
                <a:ext cx="76898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التخصص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sp>
            <p:nvSpPr>
              <p:cNvPr id="16434" name="Oval 108"/>
              <p:cNvSpPr>
                <a:spLocks noChangeArrowheads="1"/>
              </p:cNvSpPr>
              <p:nvPr/>
            </p:nvSpPr>
            <p:spPr bwMode="auto">
              <a:xfrm>
                <a:off x="2422187" y="1099225"/>
                <a:ext cx="83502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 u="sng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الرقم الوطني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sp>
            <p:nvSpPr>
              <p:cNvPr id="16435" name="Oval 109"/>
              <p:cNvSpPr>
                <a:spLocks noChangeArrowheads="1"/>
              </p:cNvSpPr>
              <p:nvPr/>
            </p:nvSpPr>
            <p:spPr bwMode="auto">
              <a:xfrm>
                <a:off x="1410511" y="0"/>
                <a:ext cx="71437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الحي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sp>
            <p:nvSpPr>
              <p:cNvPr id="16436" name="Oval 110"/>
              <p:cNvSpPr>
                <a:spLocks noChangeArrowheads="1"/>
              </p:cNvSpPr>
              <p:nvPr/>
            </p:nvSpPr>
            <p:spPr bwMode="auto">
              <a:xfrm>
                <a:off x="2101174" y="233463"/>
                <a:ext cx="71437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الشارع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grpSp>
            <p:nvGrpSpPr>
              <p:cNvPr id="16437" name="Group 111"/>
              <p:cNvGrpSpPr>
                <a:grpSpLocks/>
              </p:cNvGrpSpPr>
              <p:nvPr/>
            </p:nvGrpSpPr>
            <p:grpSpPr bwMode="auto">
              <a:xfrm>
                <a:off x="2071991" y="680936"/>
                <a:ext cx="963930" cy="379730"/>
                <a:chOff x="0" y="0"/>
                <a:chExt cx="963930" cy="379730"/>
              </a:xfrm>
            </p:grpSpPr>
            <p:sp>
              <p:nvSpPr>
                <p:cNvPr id="16438" name="Oval 112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963930" cy="379730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algn="ctr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en-GB" sz="1000">
                      <a:latin typeface="Calibri" pitchFamily="34" charset="0"/>
                    </a:rPr>
                    <a:t> </a:t>
                  </a:r>
                  <a:endParaRPr lang="en-US" sz="1400">
                    <a:latin typeface="Calibri" pitchFamily="34" charset="0"/>
                  </a:endParaRPr>
                </a:p>
              </p:txBody>
            </p:sp>
            <p:sp>
              <p:nvSpPr>
                <p:cNvPr id="16439" name="Oval 113"/>
                <p:cNvSpPr>
                  <a:spLocks noChangeArrowheads="1"/>
                </p:cNvSpPr>
                <p:nvPr/>
              </p:nvSpPr>
              <p:spPr bwMode="auto">
                <a:xfrm>
                  <a:off x="95250" y="19050"/>
                  <a:ext cx="774065" cy="34480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algn="ctr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ar-SA" sz="1000">
                      <a:latin typeface="Calibri" pitchFamily="34" charset="0"/>
                      <a:ea typeface="Calibri" pitchFamily="34" charset="0"/>
                      <a:cs typeface="Traditional Arabic" pitchFamily="2" charset="-78"/>
                    </a:rPr>
                    <a:t>بريد إلكتروني</a:t>
                  </a:r>
                  <a:endParaRPr lang="en-US" sz="1400">
                    <a:latin typeface="Calibri" pitchFamily="34" charset="0"/>
                    <a:ea typeface="Calibri" pitchFamily="34" charset="0"/>
                    <a:cs typeface="Traditional Arabic" pitchFamily="2" charset="-78"/>
                  </a:endParaRPr>
                </a:p>
              </p:txBody>
            </p:sp>
          </p:grpSp>
        </p:grpSp>
        <p:sp>
          <p:nvSpPr>
            <p:cNvPr id="16419" name="Oval 93"/>
            <p:cNvSpPr>
              <a:spLocks noChangeArrowheads="1"/>
            </p:cNvSpPr>
            <p:nvPr/>
          </p:nvSpPr>
          <p:spPr bwMode="auto">
            <a:xfrm>
              <a:off x="1556426" y="3667327"/>
              <a:ext cx="84772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العنوان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grpSp>
          <p:nvGrpSpPr>
            <p:cNvPr id="16420" name="Group 94"/>
            <p:cNvGrpSpPr>
              <a:grpSpLocks/>
            </p:cNvGrpSpPr>
            <p:nvPr/>
          </p:nvGrpSpPr>
          <p:grpSpPr bwMode="auto">
            <a:xfrm>
              <a:off x="661481" y="1624519"/>
              <a:ext cx="963930" cy="379730"/>
              <a:chOff x="0" y="0"/>
              <a:chExt cx="963930" cy="379730"/>
            </a:xfrm>
          </p:grpSpPr>
          <p:sp>
            <p:nvSpPr>
              <p:cNvPr id="16421" name="Oval 95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63930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1000">
                    <a:latin typeface="Calibri" pitchFamily="34" charset="0"/>
                  </a:rPr>
                  <a:t> </a:t>
                </a:r>
                <a:endParaRPr lang="en-US" sz="1400">
                  <a:latin typeface="Calibri" pitchFamily="34" charset="0"/>
                </a:endParaRPr>
              </a:p>
            </p:txBody>
          </p:sp>
          <p:sp>
            <p:nvSpPr>
              <p:cNvPr id="16422" name="Oval 96"/>
              <p:cNvSpPr>
                <a:spLocks noChangeArrowheads="1"/>
              </p:cNvSpPr>
              <p:nvPr/>
            </p:nvSpPr>
            <p:spPr bwMode="auto">
              <a:xfrm>
                <a:off x="95250" y="19050"/>
                <a:ext cx="774065" cy="34480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رقم الهاتف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</p:grpSp>
      </p:grpSp>
      <p:sp>
        <p:nvSpPr>
          <p:cNvPr id="16387" name="Rectangle 1"/>
          <p:cNvSpPr>
            <a:spLocks noChangeArrowheads="1"/>
          </p:cNvSpPr>
          <p:nvPr/>
        </p:nvSpPr>
        <p:spPr bwMode="auto">
          <a:xfrm>
            <a:off x="200025" y="787400"/>
            <a:ext cx="92900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rtl="1"/>
            <a:r>
              <a:rPr lang="ar-SA" sz="2400">
                <a:latin typeface="Traditional Arabic" pitchFamily="2" charset="-78"/>
                <a:cs typeface="Traditional Arabic" pitchFamily="2" charset="-78"/>
              </a:rPr>
              <a:t>تحويل مخطط الكيان العلائقي</a:t>
            </a:r>
            <a:r>
              <a:rPr lang="en-GB" sz="2400">
                <a:latin typeface="Traditional Arabic" pitchFamily="2" charset="-78"/>
                <a:cs typeface="Traditional Arabic" pitchFamily="2" charset="-78"/>
              </a:rPr>
              <a:t>ER 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إلى مخطط قاعدة البيانات العلائقية </a:t>
            </a:r>
            <a:r>
              <a:rPr lang="en-GB" sz="2400">
                <a:latin typeface="Traditional Arabic" pitchFamily="2" charset="-78"/>
                <a:cs typeface="Traditional Arabic" pitchFamily="2" charset="-78"/>
              </a:rPr>
              <a:t>Relational Database Schema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. 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pic>
        <p:nvPicPr>
          <p:cNvPr id="16444" name="~PP31584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3329.WAV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1798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4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44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 txBox="1">
            <a:spLocks noChangeArrowheads="1"/>
          </p:cNvSpPr>
          <p:nvPr/>
        </p:nvSpPr>
        <p:spPr bwMode="auto">
          <a:xfrm>
            <a:off x="641350" y="115888"/>
            <a:ext cx="8928100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rtl="1"/>
            <a:r>
              <a:rPr lang="ar-SA" sz="3200" b="1">
                <a:solidFill>
                  <a:srgbClr val="0033CC"/>
                </a:solidFill>
                <a:latin typeface="Traditional Arabic" pitchFamily="2" charset="-78"/>
                <a:cs typeface="Traditional Arabic" pitchFamily="2" charset="-78"/>
              </a:rPr>
              <a:t>مثال 4</a:t>
            </a:r>
            <a:endParaRPr lang="en-US" sz="3200" b="1">
              <a:solidFill>
                <a:srgbClr val="0033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grpSp>
        <p:nvGrpSpPr>
          <p:cNvPr id="18434" name="Group 61"/>
          <p:cNvGrpSpPr>
            <a:grpSpLocks/>
          </p:cNvGrpSpPr>
          <p:nvPr/>
        </p:nvGrpSpPr>
        <p:grpSpPr bwMode="auto">
          <a:xfrm>
            <a:off x="272480" y="1052513"/>
            <a:ext cx="4321175" cy="4897437"/>
            <a:chOff x="0" y="0"/>
            <a:chExt cx="3889510" cy="4504257"/>
          </a:xfrm>
        </p:grpSpPr>
        <p:cxnSp>
          <p:nvCxnSpPr>
            <p:cNvPr id="18436" name="AutoShape 309"/>
            <p:cNvCxnSpPr>
              <a:cxnSpLocks noChangeShapeType="1"/>
            </p:cNvCxnSpPr>
            <p:nvPr/>
          </p:nvCxnSpPr>
          <p:spPr bwMode="auto">
            <a:xfrm>
              <a:off x="2227634" y="1371600"/>
              <a:ext cx="635" cy="972185"/>
            </a:xfrm>
            <a:prstGeom prst="straightConnector1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37" name="AutoShape 122"/>
            <p:cNvCxnSpPr>
              <a:cxnSpLocks noChangeShapeType="1"/>
            </p:cNvCxnSpPr>
            <p:nvPr/>
          </p:nvCxnSpPr>
          <p:spPr bwMode="auto">
            <a:xfrm>
              <a:off x="1332689" y="2315183"/>
              <a:ext cx="372813" cy="136458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38" name="AutoShape 122"/>
            <p:cNvCxnSpPr>
              <a:cxnSpLocks noChangeShapeType="1"/>
            </p:cNvCxnSpPr>
            <p:nvPr/>
          </p:nvCxnSpPr>
          <p:spPr bwMode="auto">
            <a:xfrm>
              <a:off x="1284051" y="3852153"/>
              <a:ext cx="359924" cy="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39" name="AutoShape 122"/>
            <p:cNvCxnSpPr>
              <a:cxnSpLocks noChangeShapeType="1"/>
            </p:cNvCxnSpPr>
            <p:nvPr/>
          </p:nvCxnSpPr>
          <p:spPr bwMode="auto">
            <a:xfrm flipH="1">
              <a:off x="2636196" y="2490280"/>
              <a:ext cx="340509" cy="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40" name="AutoShape 122"/>
            <p:cNvCxnSpPr>
              <a:cxnSpLocks noChangeShapeType="1"/>
            </p:cNvCxnSpPr>
            <p:nvPr/>
          </p:nvCxnSpPr>
          <p:spPr bwMode="auto">
            <a:xfrm flipH="1">
              <a:off x="2480553" y="2217906"/>
              <a:ext cx="272415" cy="13017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41" name="AutoShape 122"/>
            <p:cNvCxnSpPr>
              <a:cxnSpLocks noChangeShapeType="1"/>
            </p:cNvCxnSpPr>
            <p:nvPr/>
          </p:nvCxnSpPr>
          <p:spPr bwMode="auto">
            <a:xfrm flipV="1">
              <a:off x="1488332" y="2451370"/>
              <a:ext cx="217170" cy="16510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42" name="AutoShape 122"/>
            <p:cNvCxnSpPr>
              <a:cxnSpLocks noChangeShapeType="1"/>
            </p:cNvCxnSpPr>
            <p:nvPr/>
          </p:nvCxnSpPr>
          <p:spPr bwMode="auto">
            <a:xfrm>
              <a:off x="1322962" y="1994170"/>
              <a:ext cx="491382" cy="34226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43" name="AutoShape 309"/>
            <p:cNvCxnSpPr>
              <a:cxnSpLocks noChangeShapeType="1"/>
            </p:cNvCxnSpPr>
            <p:nvPr/>
          </p:nvCxnSpPr>
          <p:spPr bwMode="auto">
            <a:xfrm flipH="1">
              <a:off x="826851" y="2675106"/>
              <a:ext cx="1170940" cy="1010920"/>
            </a:xfrm>
            <a:prstGeom prst="straightConnector1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44" name="AutoShape 309"/>
            <p:cNvCxnSpPr>
              <a:cxnSpLocks noChangeShapeType="1"/>
            </p:cNvCxnSpPr>
            <p:nvPr/>
          </p:nvCxnSpPr>
          <p:spPr bwMode="auto">
            <a:xfrm>
              <a:off x="2188724" y="1371600"/>
              <a:ext cx="1150" cy="972766"/>
            </a:xfrm>
            <a:prstGeom prst="straightConnector1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45" name="AutoShape 122"/>
            <p:cNvCxnSpPr>
              <a:cxnSpLocks noChangeShapeType="1"/>
            </p:cNvCxnSpPr>
            <p:nvPr/>
          </p:nvCxnSpPr>
          <p:spPr bwMode="auto">
            <a:xfrm flipH="1" flipV="1">
              <a:off x="2451370" y="2675106"/>
              <a:ext cx="0" cy="292735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446" name="Rectangle 72"/>
            <p:cNvSpPr>
              <a:spLocks noChangeArrowheads="1"/>
            </p:cNvSpPr>
            <p:nvPr/>
          </p:nvSpPr>
          <p:spPr bwMode="auto">
            <a:xfrm>
              <a:off x="1673158" y="2344366"/>
              <a:ext cx="1029970" cy="32385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b="1">
                  <a:latin typeface="Calibri" pitchFamily="34" charset="0"/>
                </a:rPr>
                <a:t>المريض</a:t>
              </a:r>
              <a:endParaRPr lang="en-US" sz="1400">
                <a:latin typeface="Calibri" pitchFamily="34" charset="0"/>
              </a:endParaRPr>
            </a:p>
          </p:txBody>
        </p:sp>
        <p:sp>
          <p:nvSpPr>
            <p:cNvPr id="18447" name="Oval 73"/>
            <p:cNvSpPr>
              <a:spLocks noChangeArrowheads="1"/>
            </p:cNvSpPr>
            <p:nvPr/>
          </p:nvSpPr>
          <p:spPr bwMode="auto">
            <a:xfrm>
              <a:off x="564204" y="2071991"/>
              <a:ext cx="833120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 u="sng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رقم المريض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8448" name="Text Box 320"/>
            <p:cNvSpPr txBox="1">
              <a:spLocks noChangeArrowheads="1"/>
            </p:cNvSpPr>
            <p:nvPr/>
          </p:nvSpPr>
          <p:spPr bwMode="auto">
            <a:xfrm>
              <a:off x="817124" y="3190672"/>
              <a:ext cx="25717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en-GB" sz="1400" b="1"/>
                <a:t>1</a:t>
              </a:r>
              <a:r>
                <a:rPr lang="ar-SA" sz="1400" b="1"/>
                <a:t>			   </a:t>
              </a:r>
              <a:r>
                <a:rPr lang="en-GB" sz="1400" b="1"/>
                <a:t>    </a:t>
              </a:r>
              <a:r>
                <a:rPr lang="en-GB" sz="1400" b="1">
                  <a:latin typeface="Arial" charset="0"/>
                </a:rPr>
                <a:t> </a:t>
              </a:r>
              <a:endParaRPr lang="en-US" sz="1400"/>
            </a:p>
          </p:txBody>
        </p:sp>
        <p:cxnSp>
          <p:nvCxnSpPr>
            <p:cNvPr id="18449" name="AutoShape 122"/>
            <p:cNvCxnSpPr>
              <a:cxnSpLocks noChangeShapeType="1"/>
            </p:cNvCxnSpPr>
            <p:nvPr/>
          </p:nvCxnSpPr>
          <p:spPr bwMode="auto">
            <a:xfrm>
              <a:off x="476655" y="3307404"/>
              <a:ext cx="187643" cy="381001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450" name="Oval 76"/>
            <p:cNvSpPr>
              <a:spLocks noChangeArrowheads="1"/>
            </p:cNvSpPr>
            <p:nvPr/>
          </p:nvSpPr>
          <p:spPr bwMode="auto">
            <a:xfrm>
              <a:off x="2636196" y="1916349"/>
              <a:ext cx="81724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تاريخ الميلاد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8451" name="Oval 77"/>
            <p:cNvSpPr>
              <a:spLocks noChangeArrowheads="1"/>
            </p:cNvSpPr>
            <p:nvPr/>
          </p:nvSpPr>
          <p:spPr bwMode="auto">
            <a:xfrm>
              <a:off x="77821" y="3103123"/>
              <a:ext cx="74993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 u="sng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رقم الموظف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8452" name="Rectangle 78"/>
            <p:cNvSpPr>
              <a:spLocks noChangeArrowheads="1"/>
            </p:cNvSpPr>
            <p:nvPr/>
          </p:nvSpPr>
          <p:spPr bwMode="auto">
            <a:xfrm>
              <a:off x="0" y="3686783"/>
              <a:ext cx="1325245" cy="32385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b="1">
                  <a:latin typeface="Calibri" pitchFamily="34" charset="0"/>
                </a:rPr>
                <a:t>الموظف</a:t>
              </a:r>
              <a:endParaRPr lang="en-US" sz="1400">
                <a:latin typeface="Calibri" pitchFamily="34" charset="0"/>
              </a:endParaRPr>
            </a:p>
          </p:txBody>
        </p:sp>
        <p:cxnSp>
          <p:nvCxnSpPr>
            <p:cNvPr id="18453" name="AutoShape 309"/>
            <p:cNvCxnSpPr>
              <a:cxnSpLocks noChangeShapeType="1"/>
            </p:cNvCxnSpPr>
            <p:nvPr/>
          </p:nvCxnSpPr>
          <p:spPr bwMode="auto">
            <a:xfrm flipH="1">
              <a:off x="1270168" y="2675106"/>
              <a:ext cx="783018" cy="653679"/>
            </a:xfrm>
            <a:prstGeom prst="straightConnector1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454" name="Oval 80"/>
            <p:cNvSpPr>
              <a:spLocks noChangeArrowheads="1"/>
            </p:cNvSpPr>
            <p:nvPr/>
          </p:nvSpPr>
          <p:spPr bwMode="auto">
            <a:xfrm>
              <a:off x="0" y="4124527"/>
              <a:ext cx="778510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اسم الموظف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8455" name="Oval 81"/>
            <p:cNvSpPr>
              <a:spLocks noChangeArrowheads="1"/>
            </p:cNvSpPr>
            <p:nvPr/>
          </p:nvSpPr>
          <p:spPr bwMode="auto">
            <a:xfrm>
              <a:off x="846306" y="4124527"/>
              <a:ext cx="84772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تاريخ المباشرة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cxnSp>
          <p:nvCxnSpPr>
            <p:cNvPr id="18456" name="AutoShape 122"/>
            <p:cNvCxnSpPr>
              <a:cxnSpLocks noChangeShapeType="1"/>
            </p:cNvCxnSpPr>
            <p:nvPr/>
          </p:nvCxnSpPr>
          <p:spPr bwMode="auto">
            <a:xfrm>
              <a:off x="661481" y="4007795"/>
              <a:ext cx="547052" cy="12128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8457" name="AutoShape 122"/>
            <p:cNvCxnSpPr>
              <a:cxnSpLocks noChangeShapeType="1"/>
            </p:cNvCxnSpPr>
            <p:nvPr/>
          </p:nvCxnSpPr>
          <p:spPr bwMode="auto">
            <a:xfrm flipH="1">
              <a:off x="379379" y="4007795"/>
              <a:ext cx="281623" cy="121284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458" name="Text Box 320"/>
            <p:cNvSpPr txBox="1">
              <a:spLocks noChangeArrowheads="1"/>
            </p:cNvSpPr>
            <p:nvPr/>
          </p:nvSpPr>
          <p:spPr bwMode="auto">
            <a:xfrm>
              <a:off x="1926077" y="2091446"/>
              <a:ext cx="25717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en-GB" sz="1400" b="1"/>
                <a:t>N</a:t>
              </a:r>
              <a:r>
                <a:rPr lang="ar-SA" sz="1400" b="1"/>
                <a:t>			   </a:t>
              </a:r>
              <a:r>
                <a:rPr lang="en-GB" sz="1400" b="1"/>
                <a:t>    </a:t>
              </a:r>
              <a:r>
                <a:rPr lang="en-GB" sz="1400" b="1">
                  <a:latin typeface="Arial" charset="0"/>
                </a:rPr>
                <a:t> </a:t>
              </a:r>
              <a:endParaRPr lang="en-US" sz="1400"/>
            </a:p>
          </p:txBody>
        </p:sp>
        <p:sp>
          <p:nvSpPr>
            <p:cNvPr id="18459" name="Text Box 320"/>
            <p:cNvSpPr txBox="1">
              <a:spLocks noChangeArrowheads="1"/>
            </p:cNvSpPr>
            <p:nvPr/>
          </p:nvSpPr>
          <p:spPr bwMode="auto">
            <a:xfrm>
              <a:off x="1974715" y="1352144"/>
              <a:ext cx="25717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400" b="1"/>
                <a:t>M</a:t>
              </a:r>
              <a:endParaRPr lang="en-US" sz="1400"/>
            </a:p>
          </p:txBody>
        </p:sp>
        <p:sp>
          <p:nvSpPr>
            <p:cNvPr id="18460" name="Text Box 320"/>
            <p:cNvSpPr txBox="1">
              <a:spLocks noChangeArrowheads="1"/>
            </p:cNvSpPr>
            <p:nvPr/>
          </p:nvSpPr>
          <p:spPr bwMode="auto">
            <a:xfrm>
              <a:off x="1605064" y="2616740"/>
              <a:ext cx="257175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>
                <a:lnSpc>
                  <a:spcPct val="107000"/>
                </a:lnSpc>
                <a:spcAft>
                  <a:spcPts val="800"/>
                </a:spcAft>
              </a:pPr>
              <a:r>
                <a:rPr lang="en-GB" sz="1400" b="1"/>
                <a:t>N</a:t>
              </a:r>
              <a:r>
                <a:rPr lang="ar-SA" sz="1400" b="1"/>
                <a:t>			   </a:t>
              </a:r>
              <a:r>
                <a:rPr lang="en-GB" sz="1400" b="1"/>
                <a:t>    </a:t>
              </a:r>
              <a:r>
                <a:rPr lang="en-GB" sz="1400" b="1">
                  <a:latin typeface="Arial" charset="0"/>
                </a:rPr>
                <a:t> </a:t>
              </a:r>
              <a:endParaRPr lang="en-US" sz="1400"/>
            </a:p>
          </p:txBody>
        </p:sp>
        <p:sp>
          <p:nvSpPr>
            <p:cNvPr id="18461" name="Oval 87"/>
            <p:cNvSpPr>
              <a:spLocks noChangeArrowheads="1"/>
            </p:cNvSpPr>
            <p:nvPr/>
          </p:nvSpPr>
          <p:spPr bwMode="auto">
            <a:xfrm>
              <a:off x="2869660" y="2363821"/>
              <a:ext cx="71056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اسم المريض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8462" name="Oval 88"/>
            <p:cNvSpPr>
              <a:spLocks noChangeArrowheads="1"/>
            </p:cNvSpPr>
            <p:nvPr/>
          </p:nvSpPr>
          <p:spPr bwMode="auto">
            <a:xfrm>
              <a:off x="2062264" y="2811293"/>
              <a:ext cx="835660" cy="28575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العنوان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sp>
          <p:nvSpPr>
            <p:cNvPr id="18463" name="AutoShape 319"/>
            <p:cNvSpPr>
              <a:spLocks noChangeArrowheads="1"/>
            </p:cNvSpPr>
            <p:nvPr/>
          </p:nvSpPr>
          <p:spPr bwMode="auto">
            <a:xfrm>
              <a:off x="1731524" y="1585608"/>
              <a:ext cx="959485" cy="581025"/>
            </a:xfrm>
            <a:prstGeom prst="diamond">
              <a:avLst/>
            </a:prstGeom>
            <a:solidFill>
              <a:srgbClr val="FFFFFF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ar-SA" sz="1400" b="1">
                  <a:latin typeface="Calibri" pitchFamily="34" charset="0"/>
                </a:rPr>
                <a:t>يعالج</a:t>
              </a:r>
              <a:endParaRPr lang="en-US" sz="1400">
                <a:latin typeface="Calibri" pitchFamily="34" charset="0"/>
              </a:endParaRPr>
            </a:p>
          </p:txBody>
        </p:sp>
        <p:sp>
          <p:nvSpPr>
            <p:cNvPr id="18464" name="AutoShape 319"/>
            <p:cNvSpPr>
              <a:spLocks noChangeArrowheads="1"/>
            </p:cNvSpPr>
            <p:nvPr/>
          </p:nvSpPr>
          <p:spPr bwMode="auto">
            <a:xfrm>
              <a:off x="1011677" y="2850204"/>
              <a:ext cx="953135" cy="647700"/>
            </a:xfrm>
            <a:prstGeom prst="diamond">
              <a:avLst/>
            </a:prstGeom>
            <a:solidFill>
              <a:srgbClr val="FFFFFF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ar-SA" sz="1400" b="1">
                  <a:latin typeface="Calibri" pitchFamily="34" charset="0"/>
                </a:rPr>
                <a:t>يسجل</a:t>
              </a:r>
              <a:endParaRPr lang="en-US" sz="1400">
                <a:latin typeface="Calibri" pitchFamily="34" charset="0"/>
              </a:endParaRPr>
            </a:p>
          </p:txBody>
        </p:sp>
        <p:sp>
          <p:nvSpPr>
            <p:cNvPr id="18465" name="Oval 91"/>
            <p:cNvSpPr>
              <a:spLocks noChangeArrowheads="1"/>
            </p:cNvSpPr>
            <p:nvPr/>
          </p:nvSpPr>
          <p:spPr bwMode="auto">
            <a:xfrm>
              <a:off x="924128" y="2500008"/>
              <a:ext cx="626110" cy="32575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prstDash val="dash"/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العمر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grpSp>
          <p:nvGrpSpPr>
            <p:cNvPr id="18466" name="Group 92"/>
            <p:cNvGrpSpPr>
              <a:grpSpLocks/>
            </p:cNvGrpSpPr>
            <p:nvPr/>
          </p:nvGrpSpPr>
          <p:grpSpPr bwMode="auto">
            <a:xfrm>
              <a:off x="632298" y="0"/>
              <a:ext cx="3257212" cy="1478955"/>
              <a:chOff x="0" y="0"/>
              <a:chExt cx="3257212" cy="1478955"/>
            </a:xfrm>
          </p:grpSpPr>
          <p:cxnSp>
            <p:nvCxnSpPr>
              <p:cNvPr id="18471" name="AutoShape 122"/>
              <p:cNvCxnSpPr>
                <a:cxnSpLocks noChangeShapeType="1"/>
              </p:cNvCxnSpPr>
              <p:nvPr/>
            </p:nvCxnSpPr>
            <p:spPr bwMode="auto">
              <a:xfrm flipV="1">
                <a:off x="1896894" y="486383"/>
                <a:ext cx="330835" cy="11747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472" name="AutoShape 122"/>
              <p:cNvCxnSpPr>
                <a:cxnSpLocks noChangeShapeType="1"/>
              </p:cNvCxnSpPr>
              <p:nvPr/>
            </p:nvCxnSpPr>
            <p:spPr bwMode="auto">
              <a:xfrm>
                <a:off x="1760706" y="350195"/>
                <a:ext cx="0" cy="19367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473" name="AutoShape 122"/>
              <p:cNvCxnSpPr>
                <a:cxnSpLocks noChangeShapeType="1"/>
              </p:cNvCxnSpPr>
              <p:nvPr/>
            </p:nvCxnSpPr>
            <p:spPr bwMode="auto">
              <a:xfrm>
                <a:off x="1225685" y="330740"/>
                <a:ext cx="116205" cy="17462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474" name="AutoShape 122"/>
              <p:cNvCxnSpPr>
                <a:cxnSpLocks noChangeShapeType="1"/>
              </p:cNvCxnSpPr>
              <p:nvPr/>
            </p:nvCxnSpPr>
            <p:spPr bwMode="auto">
              <a:xfrm>
                <a:off x="2003898" y="1215957"/>
                <a:ext cx="420370" cy="4762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475" name="AutoShape 122"/>
              <p:cNvCxnSpPr>
                <a:cxnSpLocks noChangeShapeType="1"/>
              </p:cNvCxnSpPr>
              <p:nvPr/>
            </p:nvCxnSpPr>
            <p:spPr bwMode="auto">
              <a:xfrm flipV="1">
                <a:off x="1848255" y="943583"/>
                <a:ext cx="330835" cy="11747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18476" name="AutoShape 122"/>
              <p:cNvCxnSpPr>
                <a:cxnSpLocks noChangeShapeType="1"/>
              </p:cNvCxnSpPr>
              <p:nvPr/>
            </p:nvCxnSpPr>
            <p:spPr bwMode="auto">
              <a:xfrm>
                <a:off x="651753" y="1157591"/>
                <a:ext cx="366395" cy="57785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grpSp>
            <p:nvGrpSpPr>
              <p:cNvPr id="18477" name="Group 103"/>
              <p:cNvGrpSpPr>
                <a:grpSpLocks/>
              </p:cNvGrpSpPr>
              <p:nvPr/>
            </p:nvGrpSpPr>
            <p:grpSpPr bwMode="auto">
              <a:xfrm>
                <a:off x="1021404" y="447472"/>
                <a:ext cx="1028700" cy="923925"/>
                <a:chOff x="3533776" y="152400"/>
                <a:chExt cx="1028700" cy="923925"/>
              </a:xfrm>
            </p:grpSpPr>
            <p:sp>
              <p:nvSpPr>
                <p:cNvPr id="18488" name="Oval 114"/>
                <p:cNvSpPr>
                  <a:spLocks noChangeArrowheads="1"/>
                </p:cNvSpPr>
                <p:nvPr/>
              </p:nvSpPr>
              <p:spPr bwMode="auto">
                <a:xfrm>
                  <a:off x="3714750" y="152400"/>
                  <a:ext cx="803910" cy="379730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algn="ctr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ar-SA" sz="1000">
                      <a:latin typeface="Calibri" pitchFamily="34" charset="0"/>
                      <a:ea typeface="Calibri" pitchFamily="34" charset="0"/>
                      <a:cs typeface="Traditional Arabic" pitchFamily="2" charset="-78"/>
                    </a:rPr>
                    <a:t>العنوان</a:t>
                  </a:r>
                  <a:endParaRPr lang="en-US" sz="1400">
                    <a:latin typeface="Calibri" pitchFamily="34" charset="0"/>
                    <a:ea typeface="Calibri" pitchFamily="34" charset="0"/>
                    <a:cs typeface="Traditional Arabic" pitchFamily="2" charset="-78"/>
                  </a:endParaRPr>
                </a:p>
              </p:txBody>
            </p:sp>
            <p:cxnSp>
              <p:nvCxnSpPr>
                <p:cNvPr id="18489" name="AutoShape 122"/>
                <p:cNvCxnSpPr>
                  <a:cxnSpLocks noChangeShapeType="1"/>
                </p:cNvCxnSpPr>
                <p:nvPr/>
              </p:nvCxnSpPr>
              <p:spPr bwMode="auto">
                <a:xfrm flipH="1">
                  <a:off x="4048126" y="532130"/>
                  <a:ext cx="68579" cy="229870"/>
                </a:xfrm>
                <a:prstGeom prst="straightConnector1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18490" name="Rectangle 116"/>
                <p:cNvSpPr>
                  <a:spLocks noChangeArrowheads="1"/>
                </p:cNvSpPr>
                <p:nvPr/>
              </p:nvSpPr>
              <p:spPr bwMode="auto">
                <a:xfrm>
                  <a:off x="3533776" y="762000"/>
                  <a:ext cx="1028700" cy="314325"/>
                </a:xfrm>
                <a:prstGeom prst="rect">
                  <a:avLst/>
                </a:prstGeom>
                <a:solidFill>
                  <a:srgbClr val="FFFFFF"/>
                </a:solidFill>
                <a:ln w="19050">
                  <a:solidFill>
                    <a:schemeClr val="accent1"/>
                  </a:solidFill>
                  <a:miter lim="800000"/>
                  <a:headEnd/>
                  <a:tailEnd/>
                </a:ln>
              </p:spPr>
              <p:txBody>
                <a:bodyPr/>
                <a:lstStyle/>
                <a:p>
                  <a:pPr algn="ctr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ar-SA" b="1">
                      <a:latin typeface="Calibri" pitchFamily="34" charset="0"/>
                    </a:rPr>
                    <a:t>الطبيب</a:t>
                  </a:r>
                  <a:endParaRPr lang="en-US" sz="1400">
                    <a:latin typeface="Calibri" pitchFamily="34" charset="0"/>
                  </a:endParaRPr>
                </a:p>
              </p:txBody>
            </p:sp>
          </p:grpSp>
          <p:sp>
            <p:nvSpPr>
              <p:cNvPr id="18478" name="Oval 104"/>
              <p:cNvSpPr>
                <a:spLocks noChangeArrowheads="1"/>
              </p:cNvSpPr>
              <p:nvPr/>
            </p:nvSpPr>
            <p:spPr bwMode="auto">
              <a:xfrm>
                <a:off x="272374" y="437744"/>
                <a:ext cx="758190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اسم الطبيب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cxnSp>
            <p:nvCxnSpPr>
              <p:cNvPr id="18479" name="AutoShape 122"/>
              <p:cNvCxnSpPr>
                <a:cxnSpLocks noChangeShapeType="1"/>
              </p:cNvCxnSpPr>
              <p:nvPr/>
            </p:nvCxnSpPr>
            <p:spPr bwMode="auto">
              <a:xfrm>
                <a:off x="768485" y="807395"/>
                <a:ext cx="762000" cy="247650"/>
              </a:xfrm>
              <a:prstGeom prst="straightConnector1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8480" name="Oval 106"/>
              <p:cNvSpPr>
                <a:spLocks noChangeArrowheads="1"/>
              </p:cNvSpPr>
              <p:nvPr/>
            </p:nvSpPr>
            <p:spPr bwMode="auto">
              <a:xfrm>
                <a:off x="651753" y="0"/>
                <a:ext cx="71437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المدينة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sp>
            <p:nvSpPr>
              <p:cNvPr id="18481" name="Oval 107"/>
              <p:cNvSpPr>
                <a:spLocks noChangeArrowheads="1"/>
              </p:cNvSpPr>
              <p:nvPr/>
            </p:nvSpPr>
            <p:spPr bwMode="auto">
              <a:xfrm>
                <a:off x="0" y="885217"/>
                <a:ext cx="76898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التخصص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sp>
            <p:nvSpPr>
              <p:cNvPr id="18482" name="Oval 108"/>
              <p:cNvSpPr>
                <a:spLocks noChangeArrowheads="1"/>
              </p:cNvSpPr>
              <p:nvPr/>
            </p:nvSpPr>
            <p:spPr bwMode="auto">
              <a:xfrm>
                <a:off x="2422187" y="1099225"/>
                <a:ext cx="83502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 u="sng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الرقم الوطني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sp>
            <p:nvSpPr>
              <p:cNvPr id="18483" name="Oval 109"/>
              <p:cNvSpPr>
                <a:spLocks noChangeArrowheads="1"/>
              </p:cNvSpPr>
              <p:nvPr/>
            </p:nvSpPr>
            <p:spPr bwMode="auto">
              <a:xfrm>
                <a:off x="1410511" y="0"/>
                <a:ext cx="71437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الحي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sp>
            <p:nvSpPr>
              <p:cNvPr id="18484" name="Oval 110"/>
              <p:cNvSpPr>
                <a:spLocks noChangeArrowheads="1"/>
              </p:cNvSpPr>
              <p:nvPr/>
            </p:nvSpPr>
            <p:spPr bwMode="auto">
              <a:xfrm>
                <a:off x="2101174" y="233463"/>
                <a:ext cx="714375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الشارع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  <p:grpSp>
            <p:nvGrpSpPr>
              <p:cNvPr id="18485" name="Group 111"/>
              <p:cNvGrpSpPr>
                <a:grpSpLocks/>
              </p:cNvGrpSpPr>
              <p:nvPr/>
            </p:nvGrpSpPr>
            <p:grpSpPr bwMode="auto">
              <a:xfrm>
                <a:off x="2071991" y="680936"/>
                <a:ext cx="963930" cy="379730"/>
                <a:chOff x="0" y="0"/>
                <a:chExt cx="963930" cy="379730"/>
              </a:xfrm>
            </p:grpSpPr>
            <p:sp>
              <p:nvSpPr>
                <p:cNvPr id="18486" name="Oval 112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963930" cy="379730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algn="ctr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en-GB" sz="1000">
                      <a:latin typeface="Calibri" pitchFamily="34" charset="0"/>
                    </a:rPr>
                    <a:t> </a:t>
                  </a:r>
                  <a:endParaRPr lang="en-US" sz="1400">
                    <a:latin typeface="Calibri" pitchFamily="34" charset="0"/>
                  </a:endParaRPr>
                </a:p>
              </p:txBody>
            </p:sp>
            <p:sp>
              <p:nvSpPr>
                <p:cNvPr id="18487" name="Oval 113"/>
                <p:cNvSpPr>
                  <a:spLocks noChangeArrowheads="1"/>
                </p:cNvSpPr>
                <p:nvPr/>
              </p:nvSpPr>
              <p:spPr bwMode="auto">
                <a:xfrm>
                  <a:off x="95250" y="19050"/>
                  <a:ext cx="774065" cy="34480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pPr algn="ctr">
                    <a:lnSpc>
                      <a:spcPct val="107000"/>
                    </a:lnSpc>
                    <a:spcAft>
                      <a:spcPts val="800"/>
                    </a:spcAft>
                  </a:pPr>
                  <a:r>
                    <a:rPr lang="ar-SA" sz="1000">
                      <a:latin typeface="Calibri" pitchFamily="34" charset="0"/>
                      <a:ea typeface="Calibri" pitchFamily="34" charset="0"/>
                      <a:cs typeface="Traditional Arabic" pitchFamily="2" charset="-78"/>
                    </a:rPr>
                    <a:t>بريد إلكتروني</a:t>
                  </a:r>
                  <a:endParaRPr lang="en-US" sz="1400">
                    <a:latin typeface="Calibri" pitchFamily="34" charset="0"/>
                    <a:ea typeface="Calibri" pitchFamily="34" charset="0"/>
                    <a:cs typeface="Traditional Arabic" pitchFamily="2" charset="-78"/>
                  </a:endParaRPr>
                </a:p>
              </p:txBody>
            </p:sp>
          </p:grpSp>
        </p:grpSp>
        <p:sp>
          <p:nvSpPr>
            <p:cNvPr id="18467" name="Oval 93"/>
            <p:cNvSpPr>
              <a:spLocks noChangeArrowheads="1"/>
            </p:cNvSpPr>
            <p:nvPr/>
          </p:nvSpPr>
          <p:spPr bwMode="auto">
            <a:xfrm>
              <a:off x="1556426" y="3667327"/>
              <a:ext cx="847725" cy="37973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lnSpc>
                  <a:spcPct val="107000"/>
                </a:lnSpc>
                <a:spcAft>
                  <a:spcPts val="800"/>
                </a:spcAft>
              </a:pPr>
              <a:r>
                <a:rPr lang="ar-SA" sz="1000">
                  <a:latin typeface="Calibri" pitchFamily="34" charset="0"/>
                  <a:ea typeface="Calibri" pitchFamily="34" charset="0"/>
                  <a:cs typeface="Traditional Arabic" pitchFamily="2" charset="-78"/>
                </a:rPr>
                <a:t>العنوان</a:t>
              </a:r>
              <a:endParaRPr lang="en-US" sz="1400">
                <a:latin typeface="Calibri" pitchFamily="34" charset="0"/>
                <a:ea typeface="Calibri" pitchFamily="34" charset="0"/>
                <a:cs typeface="Traditional Arabic" pitchFamily="2" charset="-78"/>
              </a:endParaRPr>
            </a:p>
          </p:txBody>
        </p:sp>
        <p:grpSp>
          <p:nvGrpSpPr>
            <p:cNvPr id="18468" name="Group 94"/>
            <p:cNvGrpSpPr>
              <a:grpSpLocks/>
            </p:cNvGrpSpPr>
            <p:nvPr/>
          </p:nvGrpSpPr>
          <p:grpSpPr bwMode="auto">
            <a:xfrm>
              <a:off x="661481" y="1624519"/>
              <a:ext cx="963930" cy="379730"/>
              <a:chOff x="0" y="0"/>
              <a:chExt cx="963930" cy="379730"/>
            </a:xfrm>
          </p:grpSpPr>
          <p:sp>
            <p:nvSpPr>
              <p:cNvPr id="18469" name="Oval 95"/>
              <p:cNvSpPr>
                <a:spLocks noChangeArrowheads="1"/>
              </p:cNvSpPr>
              <p:nvPr/>
            </p:nvSpPr>
            <p:spPr bwMode="auto">
              <a:xfrm>
                <a:off x="0" y="0"/>
                <a:ext cx="963930" cy="37973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GB" sz="1000">
                    <a:latin typeface="Calibri" pitchFamily="34" charset="0"/>
                  </a:rPr>
                  <a:t> </a:t>
                </a:r>
                <a:endParaRPr lang="en-US" sz="1400">
                  <a:latin typeface="Calibri" pitchFamily="34" charset="0"/>
                </a:endParaRPr>
              </a:p>
            </p:txBody>
          </p:sp>
          <p:sp>
            <p:nvSpPr>
              <p:cNvPr id="18470" name="Oval 96"/>
              <p:cNvSpPr>
                <a:spLocks noChangeArrowheads="1"/>
              </p:cNvSpPr>
              <p:nvPr/>
            </p:nvSpPr>
            <p:spPr bwMode="auto">
              <a:xfrm>
                <a:off x="95250" y="19050"/>
                <a:ext cx="774065" cy="34480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ar-SA" sz="1000">
                    <a:latin typeface="Calibri" pitchFamily="34" charset="0"/>
                    <a:ea typeface="Calibri" pitchFamily="34" charset="0"/>
                    <a:cs typeface="Traditional Arabic" pitchFamily="2" charset="-78"/>
                  </a:rPr>
                  <a:t>رقم الهاتف</a:t>
                </a:r>
                <a:endParaRPr lang="en-US" sz="1400">
                  <a:latin typeface="Calibri" pitchFamily="34" charset="0"/>
                  <a:ea typeface="Calibri" pitchFamily="34" charset="0"/>
                  <a:cs typeface="Traditional Arabic" pitchFamily="2" charset="-78"/>
                </a:endParaRPr>
              </a:p>
            </p:txBody>
          </p:sp>
        </p:grpSp>
      </p:grpSp>
      <p:sp>
        <p:nvSpPr>
          <p:cNvPr id="2" name="Rectangle 1"/>
          <p:cNvSpPr/>
          <p:nvPr/>
        </p:nvSpPr>
        <p:spPr>
          <a:xfrm>
            <a:off x="4665663" y="1196975"/>
            <a:ext cx="4967287" cy="502126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جدول الطبيب 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الرقم الوطني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، اسم الطبيب، الشارع، الحي، المدينة، التخصص)</a:t>
            </a:r>
          </a:p>
          <a:p>
            <a:pPr algn="just" rtl="1">
              <a:lnSpc>
                <a:spcPct val="150000"/>
              </a:lnSpc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البريد الإلكتروني 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الرقم الوطني، البريد الإلكتروني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)</a:t>
            </a:r>
          </a:p>
          <a:p>
            <a:pPr algn="just" rtl="1">
              <a:lnSpc>
                <a:spcPct val="150000"/>
              </a:lnSpc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جدول المريض 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المريض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، اسم المريض، تاريخ الميلاد، العنوان، رقم الموظف)</a:t>
            </a:r>
          </a:p>
          <a:p>
            <a:pPr algn="just" rtl="1">
              <a:lnSpc>
                <a:spcPct val="150000"/>
              </a:lnSpc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جدول الهاتف 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المريض، رقم الهاتف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)</a:t>
            </a:r>
          </a:p>
          <a:p>
            <a:pPr algn="just" rtl="1">
              <a:lnSpc>
                <a:spcPct val="150000"/>
              </a:lnSpc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جدول الموظف 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الموظف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، اسم الموظف، تاريخ المباشرة، العنوان)</a:t>
            </a:r>
          </a:p>
          <a:p>
            <a:pPr algn="just" rtl="1">
              <a:lnSpc>
                <a:spcPct val="150000"/>
              </a:lnSpc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جدول يعالج 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المريض، الرقم الوطني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)</a:t>
            </a:r>
            <a:endParaRPr lang="en-US" sz="32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8492" name="Line 60"/>
          <p:cNvSpPr>
            <a:spLocks noChangeShapeType="1"/>
          </p:cNvSpPr>
          <p:nvPr/>
        </p:nvSpPr>
        <p:spPr bwMode="auto">
          <a:xfrm flipH="1">
            <a:off x="7042299" y="2868613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93" name="Line 61"/>
          <p:cNvSpPr>
            <a:spLocks noChangeShapeType="1"/>
          </p:cNvSpPr>
          <p:nvPr/>
        </p:nvSpPr>
        <p:spPr bwMode="auto">
          <a:xfrm flipH="1">
            <a:off x="7978402" y="3933825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94" name="Line 62"/>
          <p:cNvSpPr>
            <a:spLocks noChangeShapeType="1"/>
          </p:cNvSpPr>
          <p:nvPr/>
        </p:nvSpPr>
        <p:spPr bwMode="auto">
          <a:xfrm flipH="1">
            <a:off x="7329488" y="4508500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95" name="Line 63"/>
          <p:cNvSpPr>
            <a:spLocks noChangeShapeType="1"/>
          </p:cNvSpPr>
          <p:nvPr/>
        </p:nvSpPr>
        <p:spPr bwMode="auto">
          <a:xfrm flipH="1">
            <a:off x="7438231" y="6165850"/>
            <a:ext cx="897732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8496" name="Line 64"/>
          <p:cNvSpPr>
            <a:spLocks noChangeShapeType="1"/>
          </p:cNvSpPr>
          <p:nvPr/>
        </p:nvSpPr>
        <p:spPr bwMode="auto">
          <a:xfrm flipH="1">
            <a:off x="6537176" y="6165850"/>
            <a:ext cx="72008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8497" name="~PP11599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1834.WAV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21546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4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49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3"/>
          <p:cNvSpPr>
            <a:spLocks noChangeArrowheads="1"/>
          </p:cNvSpPr>
          <p:nvPr/>
        </p:nvSpPr>
        <p:spPr bwMode="auto">
          <a:xfrm>
            <a:off x="76200" y="390525"/>
            <a:ext cx="9677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rtl="1"/>
            <a:r>
              <a:rPr lang="ar-SA" sz="3600" b="1">
                <a:solidFill>
                  <a:srgbClr val="0000FF"/>
                </a:solidFill>
                <a:latin typeface="Traditional Arabic" pitchFamily="2" charset="-78"/>
                <a:cs typeface="Traditional Arabic" pitchFamily="2" charset="-78"/>
              </a:rPr>
              <a:t>مثال 5</a:t>
            </a:r>
            <a:endParaRPr lang="en-US" sz="3600" b="1">
              <a:solidFill>
                <a:srgbClr val="0000FF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482" name="Rectangle 3"/>
          <p:cNvSpPr>
            <a:spLocks noChangeArrowheads="1"/>
          </p:cNvSpPr>
          <p:nvPr/>
        </p:nvSpPr>
        <p:spPr bwMode="auto">
          <a:xfrm>
            <a:off x="457200" y="838200"/>
            <a:ext cx="9067800" cy="447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بيانات مؤسسة عقارية تحوي معلومات عن المناطق تتضمن اسم المنطقة ،مساحتها ومعلومات أخرى عن العقارات رقم العقار ، نوع العقار ، المساحة ويوجد مالكين لهذا العقارات اسم المالك ، العنوان ، تاريخ الميلاد ، الجنس ويوجد في هذه المؤسسة مجموعة من الموظفين رقم الموظف ، الوظيفة ، الاسم ، الهاتف.</a:t>
            </a:r>
          </a:p>
          <a:p>
            <a:pPr algn="just" rtl="1">
              <a:lnSpc>
                <a:spcPct val="150000"/>
              </a:lnSpc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المنطقة تحتوي عدة عقارات والعقار يوجد في منطقة واحدة، المالك يملك عدة عقارات والعقار يمكن أن يملكه أكثر من مالك ، كل موظف مسؤل عن منطقة واحدة والمنطقة مسؤل عنها موظف واحدة.</a:t>
            </a:r>
          </a:p>
          <a:p>
            <a:pPr algn="just" rtl="1">
              <a:lnSpc>
                <a:spcPct val="150000"/>
              </a:lnSpc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المطلوب</a:t>
            </a:r>
          </a:p>
          <a:p>
            <a:pPr algn="just" rtl="1">
              <a:lnSpc>
                <a:spcPct val="150000"/>
              </a:lnSpc>
              <a:buFont typeface="Arial" charset="0"/>
              <a:buChar char="•"/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ارسم مخطط الكينونات (</a:t>
            </a:r>
            <a:r>
              <a:rPr lang="en-US" sz="2400">
                <a:latin typeface="Traditional Arabic" pitchFamily="2" charset="-78"/>
                <a:cs typeface="Traditional Arabic" pitchFamily="2" charset="-78"/>
              </a:rPr>
              <a:t>ER-Diagram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) والمتعلق بمتطلبات المؤسسة.</a:t>
            </a:r>
          </a:p>
          <a:p>
            <a:pPr algn="just" rtl="1">
              <a:lnSpc>
                <a:spcPct val="150000"/>
              </a:lnSpc>
              <a:buFont typeface="Arial" charset="0"/>
              <a:buChar char="•"/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تحويل مخطط علاقة الكيان إلى مخطط قاعدة البيانات العلائقية.</a:t>
            </a:r>
          </a:p>
        </p:txBody>
      </p:sp>
      <p:sp>
        <p:nvSpPr>
          <p:cNvPr id="20483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484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485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486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487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488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489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490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491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pic>
        <p:nvPicPr>
          <p:cNvPr id="20494" name="~PP31615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3635.WAV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25372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4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49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3"/>
          <p:cNvSpPr>
            <a:spLocks noChangeArrowheads="1"/>
          </p:cNvSpPr>
          <p:nvPr/>
        </p:nvSpPr>
        <p:spPr bwMode="auto">
          <a:xfrm>
            <a:off x="76200" y="390525"/>
            <a:ext cx="9677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rtl="1"/>
            <a:r>
              <a:rPr lang="ar-SA" sz="3600" b="1">
                <a:solidFill>
                  <a:srgbClr val="0000FF"/>
                </a:solidFill>
                <a:latin typeface="Traditional Arabic" pitchFamily="2" charset="-78"/>
                <a:cs typeface="Traditional Arabic" pitchFamily="2" charset="-78"/>
              </a:rPr>
              <a:t>مثال 5- حل المطلوب الأول</a:t>
            </a:r>
            <a:endParaRPr lang="en-US" sz="3600" b="1">
              <a:solidFill>
                <a:srgbClr val="0000FF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2530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2531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2532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2533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2534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2535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2536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2537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2538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grpSp>
        <p:nvGrpSpPr>
          <p:cNvPr id="22598" name="Group 70"/>
          <p:cNvGrpSpPr>
            <a:grpSpLocks/>
          </p:cNvGrpSpPr>
          <p:nvPr/>
        </p:nvGrpSpPr>
        <p:grpSpPr bwMode="auto">
          <a:xfrm>
            <a:off x="100013" y="981075"/>
            <a:ext cx="9677400" cy="5159375"/>
            <a:chOff x="63" y="618"/>
            <a:chExt cx="6096" cy="3250"/>
          </a:xfrm>
        </p:grpSpPr>
        <p:sp>
          <p:nvSpPr>
            <p:cNvPr id="22548" name="Rectangle 2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49" name="Rectangle 4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50" name="Rectangle 5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51" name="Rectangle 5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52" name="Rectangle 5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53" name="Rectangle 4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54" name="Rectangle 4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55" name="Rectangle 4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56" name="Rectangle 4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57" name="Rectangle 4"/>
            <p:cNvSpPr>
              <a:spLocks noChangeArrowheads="1"/>
            </p:cNvSpPr>
            <p:nvPr/>
          </p:nvSpPr>
          <p:spPr bwMode="auto">
            <a:xfrm>
              <a:off x="63" y="618"/>
              <a:ext cx="116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/>
            <a:p>
              <a:pPr algn="r" rtl="1"/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7" name="مربع نص 12"/>
            <p:cNvSpPr txBox="1"/>
            <p:nvPr/>
          </p:nvSpPr>
          <p:spPr>
            <a:xfrm>
              <a:off x="4431" y="1798"/>
              <a:ext cx="1200" cy="24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>
              <a:spAutoFit/>
            </a:bodyPr>
            <a:lstStyle/>
            <a:p>
              <a:pPr algn="ctr" rt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ar-SA" dirty="0">
                  <a:latin typeface="Traditional Arabic" pitchFamily="18" charset="-78"/>
                  <a:cs typeface="Traditional Arabic" pitchFamily="18" charset="-78"/>
                </a:rPr>
                <a:t>العقار</a:t>
              </a:r>
            </a:p>
          </p:txBody>
        </p:sp>
        <p:sp>
          <p:nvSpPr>
            <p:cNvPr id="28" name="مربع نص 13"/>
            <p:cNvSpPr txBox="1"/>
            <p:nvPr/>
          </p:nvSpPr>
          <p:spPr>
            <a:xfrm>
              <a:off x="975" y="1790"/>
              <a:ext cx="1200" cy="24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>
              <a:spAutoFit/>
            </a:bodyPr>
            <a:lstStyle/>
            <a:p>
              <a:pPr algn="ctr" rt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ar-SA" dirty="0">
                  <a:latin typeface="Traditional Arabic" pitchFamily="18" charset="-78"/>
                  <a:cs typeface="Traditional Arabic" pitchFamily="18" charset="-78"/>
                </a:rPr>
                <a:t>المنطقة</a:t>
              </a:r>
            </a:p>
          </p:txBody>
        </p:sp>
        <p:sp>
          <p:nvSpPr>
            <p:cNvPr id="29" name="معين 15"/>
            <p:cNvSpPr/>
            <p:nvPr/>
          </p:nvSpPr>
          <p:spPr bwMode="auto">
            <a:xfrm>
              <a:off x="4731" y="2462"/>
              <a:ext cx="612" cy="576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/>
            <a:lstStyle/>
            <a:p>
              <a:pPr algn="r" rtl="1"/>
              <a:r>
                <a:rPr lang="ar-SA" sz="1400" b="1">
                  <a:solidFill>
                    <a:schemeClr val="tx1"/>
                  </a:solidFill>
                  <a:latin typeface="Traditional Arabic" pitchFamily="2" charset="-78"/>
                  <a:cs typeface="Traditional Arabic" pitchFamily="2" charset="-78"/>
                </a:rPr>
                <a:t>  يملك</a:t>
              </a:r>
            </a:p>
          </p:txBody>
        </p:sp>
        <p:sp>
          <p:nvSpPr>
            <p:cNvPr id="30" name="مربع نص 16"/>
            <p:cNvSpPr txBox="1"/>
            <p:nvPr/>
          </p:nvSpPr>
          <p:spPr>
            <a:xfrm>
              <a:off x="831" y="3614"/>
              <a:ext cx="1200" cy="24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>
              <a:spAutoFit/>
            </a:bodyPr>
            <a:lstStyle/>
            <a:p>
              <a:pPr algn="ctr" rt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ar-SA" dirty="0">
                  <a:latin typeface="Traditional Arabic" pitchFamily="18" charset="-78"/>
                  <a:cs typeface="Traditional Arabic" pitchFamily="18" charset="-78"/>
                </a:rPr>
                <a:t>الموظف</a:t>
              </a:r>
            </a:p>
          </p:txBody>
        </p:sp>
        <p:sp>
          <p:nvSpPr>
            <p:cNvPr id="31" name="مربع نص 17"/>
            <p:cNvSpPr txBox="1"/>
            <p:nvPr/>
          </p:nvSpPr>
          <p:spPr>
            <a:xfrm>
              <a:off x="4527" y="3621"/>
              <a:ext cx="1200" cy="247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>
              <a:spAutoFit/>
            </a:bodyPr>
            <a:lstStyle/>
            <a:p>
              <a:pPr algn="ctr" rtl="1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ar-SA" dirty="0">
                  <a:latin typeface="Traditional Arabic" pitchFamily="18" charset="-78"/>
                  <a:cs typeface="Traditional Arabic" pitchFamily="18" charset="-78"/>
                </a:rPr>
                <a:t>المالك</a:t>
              </a:r>
            </a:p>
          </p:txBody>
        </p:sp>
        <p:cxnSp>
          <p:nvCxnSpPr>
            <p:cNvPr id="32" name="رابط مستقيم 19"/>
            <p:cNvCxnSpPr>
              <a:stCxn id="27" idx="2"/>
              <a:endCxn id="29" idx="0"/>
            </p:cNvCxnSpPr>
            <p:nvPr/>
          </p:nvCxnSpPr>
          <p:spPr bwMode="auto">
            <a:xfrm>
              <a:off x="5031" y="2045"/>
              <a:ext cx="6" cy="417"/>
            </a:xfrm>
            <a:prstGeom prst="lin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564" name="رابط مستقيم 21"/>
            <p:cNvCxnSpPr>
              <a:cxnSpLocks noChangeShapeType="1"/>
              <a:stCxn id="29" idx="2"/>
              <a:endCxn id="31" idx="0"/>
            </p:cNvCxnSpPr>
            <p:nvPr/>
          </p:nvCxnSpPr>
          <p:spPr bwMode="auto">
            <a:xfrm>
              <a:off x="5037" y="3038"/>
              <a:ext cx="90" cy="58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34" name="شكل بيضاوي 22"/>
            <p:cNvSpPr/>
            <p:nvPr/>
          </p:nvSpPr>
          <p:spPr bwMode="auto">
            <a:xfrm>
              <a:off x="5343" y="1262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رقم</a:t>
              </a:r>
            </a:p>
          </p:txBody>
        </p:sp>
        <p:sp>
          <p:nvSpPr>
            <p:cNvPr id="35" name="شكل بيضاوي 23"/>
            <p:cNvSpPr/>
            <p:nvPr/>
          </p:nvSpPr>
          <p:spPr bwMode="auto">
            <a:xfrm>
              <a:off x="4527" y="926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نوع</a:t>
              </a:r>
            </a:p>
          </p:txBody>
        </p:sp>
        <p:sp>
          <p:nvSpPr>
            <p:cNvPr id="36" name="شكل بيضاوي 25"/>
            <p:cNvSpPr/>
            <p:nvPr/>
          </p:nvSpPr>
          <p:spPr bwMode="auto">
            <a:xfrm>
              <a:off x="3711" y="1310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مساحة</a:t>
              </a:r>
            </a:p>
          </p:txBody>
        </p:sp>
        <p:cxnSp>
          <p:nvCxnSpPr>
            <p:cNvPr id="22568" name="رابط مستقيم 27"/>
            <p:cNvCxnSpPr>
              <a:cxnSpLocks noChangeShapeType="1"/>
              <a:stCxn id="34" idx="4"/>
              <a:endCxn id="27" idx="0"/>
            </p:cNvCxnSpPr>
            <p:nvPr/>
          </p:nvCxnSpPr>
          <p:spPr bwMode="auto">
            <a:xfrm flipH="1">
              <a:off x="5031" y="1454"/>
              <a:ext cx="696" cy="344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569" name="رابط مستقيم 29"/>
            <p:cNvCxnSpPr>
              <a:cxnSpLocks noChangeShapeType="1"/>
              <a:stCxn id="35" idx="4"/>
              <a:endCxn id="27" idx="0"/>
            </p:cNvCxnSpPr>
            <p:nvPr/>
          </p:nvCxnSpPr>
          <p:spPr bwMode="auto">
            <a:xfrm>
              <a:off x="4911" y="1118"/>
              <a:ext cx="120" cy="68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570" name="رابط مستقيم 33"/>
            <p:cNvCxnSpPr>
              <a:cxnSpLocks noChangeShapeType="1"/>
              <a:stCxn id="36" idx="4"/>
              <a:endCxn id="27" idx="0"/>
            </p:cNvCxnSpPr>
            <p:nvPr/>
          </p:nvCxnSpPr>
          <p:spPr bwMode="auto">
            <a:xfrm>
              <a:off x="4095" y="1502"/>
              <a:ext cx="936" cy="296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40" name="شكل بيضاوي 36"/>
            <p:cNvSpPr/>
            <p:nvPr/>
          </p:nvSpPr>
          <p:spPr bwMode="auto">
            <a:xfrm>
              <a:off x="495" y="1310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المساحة</a:t>
              </a:r>
            </a:p>
          </p:txBody>
        </p:sp>
        <p:sp>
          <p:nvSpPr>
            <p:cNvPr id="41" name="شكل بيضاوي 37"/>
            <p:cNvSpPr/>
            <p:nvPr/>
          </p:nvSpPr>
          <p:spPr bwMode="auto">
            <a:xfrm>
              <a:off x="2031" y="1022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الاسم</a:t>
              </a:r>
            </a:p>
          </p:txBody>
        </p:sp>
        <p:cxnSp>
          <p:nvCxnSpPr>
            <p:cNvPr id="22573" name="رابط مستقيم 40"/>
            <p:cNvCxnSpPr>
              <a:cxnSpLocks noChangeShapeType="1"/>
              <a:stCxn id="41" idx="4"/>
              <a:endCxn id="28" idx="0"/>
            </p:cNvCxnSpPr>
            <p:nvPr/>
          </p:nvCxnSpPr>
          <p:spPr bwMode="auto">
            <a:xfrm flipH="1">
              <a:off x="1575" y="1214"/>
              <a:ext cx="840" cy="576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574" name="رابط مستقيم 44"/>
            <p:cNvCxnSpPr>
              <a:cxnSpLocks noChangeShapeType="1"/>
              <a:stCxn id="40" idx="4"/>
              <a:endCxn id="28" idx="0"/>
            </p:cNvCxnSpPr>
            <p:nvPr/>
          </p:nvCxnSpPr>
          <p:spPr bwMode="auto">
            <a:xfrm>
              <a:off x="879" y="1502"/>
              <a:ext cx="696" cy="288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44" name="شكل بيضاوي 45"/>
            <p:cNvSpPr/>
            <p:nvPr/>
          </p:nvSpPr>
          <p:spPr bwMode="auto">
            <a:xfrm>
              <a:off x="5179" y="2387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الاسم</a:t>
              </a:r>
            </a:p>
          </p:txBody>
        </p:sp>
        <p:sp>
          <p:nvSpPr>
            <p:cNvPr id="45" name="شكل بيضاوي 46"/>
            <p:cNvSpPr/>
            <p:nvPr/>
          </p:nvSpPr>
          <p:spPr bwMode="auto">
            <a:xfrm>
              <a:off x="3951" y="2750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ت الميلاد</a:t>
              </a:r>
            </a:p>
          </p:txBody>
        </p:sp>
        <p:sp>
          <p:nvSpPr>
            <p:cNvPr id="46" name="شكل بيضاوي 47"/>
            <p:cNvSpPr/>
            <p:nvPr/>
          </p:nvSpPr>
          <p:spPr bwMode="auto">
            <a:xfrm>
              <a:off x="3615" y="2990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الجنس</a:t>
              </a:r>
            </a:p>
          </p:txBody>
        </p:sp>
        <p:cxnSp>
          <p:nvCxnSpPr>
            <p:cNvPr id="22578" name="رابط مستقيم 49"/>
            <p:cNvCxnSpPr>
              <a:cxnSpLocks noChangeShapeType="1"/>
              <a:stCxn id="45" idx="4"/>
              <a:endCxn id="31" idx="0"/>
            </p:cNvCxnSpPr>
            <p:nvPr/>
          </p:nvCxnSpPr>
          <p:spPr bwMode="auto">
            <a:xfrm>
              <a:off x="4335" y="2942"/>
              <a:ext cx="792" cy="679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579" name="رابط مستقيم 51"/>
            <p:cNvCxnSpPr>
              <a:cxnSpLocks noChangeShapeType="1"/>
              <a:stCxn id="46" idx="4"/>
              <a:endCxn id="31" idx="0"/>
            </p:cNvCxnSpPr>
            <p:nvPr/>
          </p:nvCxnSpPr>
          <p:spPr bwMode="auto">
            <a:xfrm>
              <a:off x="3999" y="3182"/>
              <a:ext cx="1128" cy="439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580" name="رابط مستقيم 53"/>
            <p:cNvCxnSpPr>
              <a:cxnSpLocks noChangeShapeType="1"/>
            </p:cNvCxnSpPr>
            <p:nvPr/>
          </p:nvCxnSpPr>
          <p:spPr bwMode="auto">
            <a:xfrm flipH="1">
              <a:off x="5133" y="2568"/>
              <a:ext cx="318" cy="106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0" name="شكل بيضاوي 54"/>
            <p:cNvSpPr/>
            <p:nvPr/>
          </p:nvSpPr>
          <p:spPr bwMode="auto">
            <a:xfrm>
              <a:off x="63" y="2942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الوظيفة</a:t>
              </a:r>
            </a:p>
          </p:txBody>
        </p:sp>
        <p:sp>
          <p:nvSpPr>
            <p:cNvPr id="51" name="شكل بيضاوي 55"/>
            <p:cNvSpPr/>
            <p:nvPr/>
          </p:nvSpPr>
          <p:spPr bwMode="auto">
            <a:xfrm>
              <a:off x="2079" y="2846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رقم</a:t>
              </a:r>
            </a:p>
          </p:txBody>
        </p:sp>
        <p:cxnSp>
          <p:nvCxnSpPr>
            <p:cNvPr id="22583" name="رابط مستقيم 57"/>
            <p:cNvCxnSpPr>
              <a:cxnSpLocks noChangeShapeType="1"/>
              <a:stCxn id="50" idx="4"/>
              <a:endCxn id="30" idx="0"/>
            </p:cNvCxnSpPr>
            <p:nvPr/>
          </p:nvCxnSpPr>
          <p:spPr bwMode="auto">
            <a:xfrm>
              <a:off x="447" y="3134"/>
              <a:ext cx="984" cy="48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584" name="رابط مستقيم 59"/>
            <p:cNvCxnSpPr>
              <a:cxnSpLocks noChangeShapeType="1"/>
              <a:stCxn id="51" idx="4"/>
              <a:endCxn id="30" idx="0"/>
            </p:cNvCxnSpPr>
            <p:nvPr/>
          </p:nvCxnSpPr>
          <p:spPr bwMode="auto">
            <a:xfrm flipH="1">
              <a:off x="1431" y="3038"/>
              <a:ext cx="1032" cy="576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4" name="معين 66"/>
            <p:cNvSpPr/>
            <p:nvPr/>
          </p:nvSpPr>
          <p:spPr bwMode="auto">
            <a:xfrm>
              <a:off x="2943" y="1623"/>
              <a:ext cx="624" cy="576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r" rtl="1">
                <a:defRPr/>
              </a:pPr>
              <a:r>
                <a:rPr lang="ar-SA" sz="10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تحتوي على</a:t>
              </a:r>
            </a:p>
          </p:txBody>
        </p:sp>
        <p:cxnSp>
          <p:nvCxnSpPr>
            <p:cNvPr id="22586" name="رابط مستقيم 70"/>
            <p:cNvCxnSpPr>
              <a:cxnSpLocks noChangeShapeType="1"/>
              <a:stCxn id="27" idx="1"/>
              <a:endCxn id="54" idx="3"/>
            </p:cNvCxnSpPr>
            <p:nvPr/>
          </p:nvCxnSpPr>
          <p:spPr bwMode="auto">
            <a:xfrm flipH="1" flipV="1">
              <a:off x="3567" y="1911"/>
              <a:ext cx="864" cy="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587" name="رابط مستقيم 72"/>
            <p:cNvCxnSpPr>
              <a:cxnSpLocks noChangeShapeType="1"/>
              <a:stCxn id="54" idx="1"/>
              <a:endCxn id="28" idx="3"/>
            </p:cNvCxnSpPr>
            <p:nvPr/>
          </p:nvCxnSpPr>
          <p:spPr bwMode="auto">
            <a:xfrm flipH="1" flipV="1">
              <a:off x="2175" y="1907"/>
              <a:ext cx="768" cy="4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57" name="معين 78"/>
            <p:cNvSpPr/>
            <p:nvPr/>
          </p:nvSpPr>
          <p:spPr bwMode="auto">
            <a:xfrm>
              <a:off x="1167" y="2366"/>
              <a:ext cx="701" cy="576"/>
            </a:xfrm>
            <a:prstGeom prst="diamond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r" rtl="1">
                <a:defRPr/>
              </a:pPr>
              <a:endParaRPr lang="ar-SA" sz="1000" b="1" dirty="0">
                <a:solidFill>
                  <a:schemeClr val="tx1"/>
                </a:solidFill>
                <a:latin typeface="Traditional Arabic" pitchFamily="18" charset="-78"/>
                <a:cs typeface="Traditional Arabic" pitchFamily="18" charset="-78"/>
              </a:endParaRPr>
            </a:p>
            <a:p>
              <a:pPr algn="r" rtl="1">
                <a:defRPr/>
              </a:pPr>
              <a:r>
                <a:rPr lang="ar-SA" sz="1000" b="1" dirty="0" err="1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مسؤل</a:t>
              </a:r>
              <a:r>
                <a:rPr lang="ar-SA" sz="1000" b="1" dirty="0">
                  <a:solidFill>
                    <a:schemeClr val="tx1"/>
                  </a:solidFill>
                  <a:latin typeface="Traditional Arabic" pitchFamily="18" charset="-78"/>
                  <a:cs typeface="Traditional Arabic" pitchFamily="18" charset="-78"/>
                </a:rPr>
                <a:t> عن</a:t>
              </a:r>
            </a:p>
          </p:txBody>
        </p:sp>
        <p:sp>
          <p:nvSpPr>
            <p:cNvPr id="22589" name="مربع نص 85"/>
            <p:cNvSpPr txBox="1">
              <a:spLocks noChangeArrowheads="1"/>
            </p:cNvSpPr>
            <p:nvPr/>
          </p:nvSpPr>
          <p:spPr bwMode="auto">
            <a:xfrm>
              <a:off x="2655" y="1694"/>
              <a:ext cx="1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/>
              <a:r>
                <a:rPr lang="ar-SA">
                  <a:latin typeface="Traditional Arabic" pitchFamily="2" charset="-78"/>
                  <a:cs typeface="Traditional Arabic" pitchFamily="2" charset="-78"/>
                </a:rPr>
                <a:t>1</a:t>
              </a:r>
            </a:p>
          </p:txBody>
        </p:sp>
        <p:sp>
          <p:nvSpPr>
            <p:cNvPr id="22590" name="مربع نص 86"/>
            <p:cNvSpPr txBox="1">
              <a:spLocks noChangeArrowheads="1"/>
            </p:cNvSpPr>
            <p:nvPr/>
          </p:nvSpPr>
          <p:spPr bwMode="auto">
            <a:xfrm>
              <a:off x="3663" y="1694"/>
              <a:ext cx="1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/>
              <a:r>
                <a:rPr lang="en-GB">
                  <a:latin typeface="Traditional Arabic" pitchFamily="2" charset="-78"/>
                  <a:cs typeface="Traditional Arabic" pitchFamily="2" charset="-78"/>
                </a:rPr>
                <a:t>N</a:t>
              </a:r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91" name="مربع نص 87"/>
            <p:cNvSpPr txBox="1">
              <a:spLocks noChangeArrowheads="1"/>
            </p:cNvSpPr>
            <p:nvPr/>
          </p:nvSpPr>
          <p:spPr bwMode="auto">
            <a:xfrm>
              <a:off x="1503" y="3141"/>
              <a:ext cx="1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/>
              <a:r>
                <a:rPr lang="ar-SA">
                  <a:latin typeface="Traditional Arabic" pitchFamily="2" charset="-78"/>
                  <a:cs typeface="Traditional Arabic" pitchFamily="2" charset="-78"/>
                </a:rPr>
                <a:t>1</a:t>
              </a:r>
            </a:p>
          </p:txBody>
        </p:sp>
        <p:sp>
          <p:nvSpPr>
            <p:cNvPr id="22592" name="مربع نص 88"/>
            <p:cNvSpPr txBox="1">
              <a:spLocks noChangeArrowheads="1"/>
            </p:cNvSpPr>
            <p:nvPr/>
          </p:nvSpPr>
          <p:spPr bwMode="auto">
            <a:xfrm>
              <a:off x="4907" y="2182"/>
              <a:ext cx="144" cy="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/>
              <a:r>
                <a:rPr lang="en-GB">
                  <a:latin typeface="Traditional Arabic" pitchFamily="2" charset="-78"/>
                  <a:cs typeface="Traditional Arabic" pitchFamily="2" charset="-78"/>
                </a:rPr>
                <a:t>N</a:t>
              </a:r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22593" name="مربع نص 89"/>
            <p:cNvSpPr txBox="1">
              <a:spLocks noChangeArrowheads="1"/>
            </p:cNvSpPr>
            <p:nvPr/>
          </p:nvSpPr>
          <p:spPr bwMode="auto">
            <a:xfrm>
              <a:off x="1551" y="2086"/>
              <a:ext cx="144" cy="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/>
              <a:r>
                <a:rPr lang="ar-SA">
                  <a:latin typeface="Traditional Arabic" pitchFamily="2" charset="-78"/>
                  <a:cs typeface="Traditional Arabic" pitchFamily="2" charset="-78"/>
                </a:rPr>
                <a:t>1</a:t>
              </a:r>
            </a:p>
          </p:txBody>
        </p:sp>
        <p:sp>
          <p:nvSpPr>
            <p:cNvPr id="22594" name="مربع نص 91"/>
            <p:cNvSpPr txBox="1">
              <a:spLocks noChangeArrowheads="1"/>
            </p:cNvSpPr>
            <p:nvPr/>
          </p:nvSpPr>
          <p:spPr bwMode="auto">
            <a:xfrm>
              <a:off x="4952" y="2997"/>
              <a:ext cx="144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r" rtl="1"/>
              <a:r>
                <a:rPr lang="en-GB">
                  <a:latin typeface="Traditional Arabic" pitchFamily="2" charset="-78"/>
                  <a:cs typeface="Traditional Arabic" pitchFamily="2" charset="-78"/>
                </a:rPr>
                <a:t>M</a:t>
              </a:r>
              <a:endParaRPr lang="ar-SA"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65" name="شكل بيضاوي 79"/>
            <p:cNvSpPr/>
            <p:nvPr/>
          </p:nvSpPr>
          <p:spPr bwMode="auto">
            <a:xfrm>
              <a:off x="5391" y="2830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Arial" charset="0"/>
                </a:rPr>
                <a:t>عنوان</a:t>
              </a:r>
            </a:p>
          </p:txBody>
        </p:sp>
        <p:cxnSp>
          <p:nvCxnSpPr>
            <p:cNvPr id="22541" name="رابط مستقيم 81"/>
            <p:cNvCxnSpPr>
              <a:cxnSpLocks noChangeShapeType="1"/>
              <a:stCxn id="65" idx="4"/>
              <a:endCxn id="31" idx="0"/>
            </p:cNvCxnSpPr>
            <p:nvPr/>
          </p:nvCxnSpPr>
          <p:spPr bwMode="auto">
            <a:xfrm flipH="1">
              <a:off x="5127" y="3030"/>
              <a:ext cx="648" cy="583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542" name="رابط مستقيم 113"/>
            <p:cNvCxnSpPr>
              <a:cxnSpLocks noChangeShapeType="1"/>
              <a:stCxn id="28" idx="2"/>
              <a:endCxn id="57" idx="0"/>
            </p:cNvCxnSpPr>
            <p:nvPr/>
          </p:nvCxnSpPr>
          <p:spPr bwMode="auto">
            <a:xfrm flipH="1">
              <a:off x="1518" y="2037"/>
              <a:ext cx="57" cy="329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2543" name="رابط مستقيم 115"/>
            <p:cNvCxnSpPr>
              <a:cxnSpLocks noChangeShapeType="1"/>
              <a:stCxn id="57" idx="2"/>
              <a:endCxn id="30" idx="0"/>
            </p:cNvCxnSpPr>
            <p:nvPr/>
          </p:nvCxnSpPr>
          <p:spPr bwMode="auto">
            <a:xfrm flipH="1">
              <a:off x="1431" y="2942"/>
              <a:ext cx="87" cy="672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69" name="شكل بيضاوي 116"/>
            <p:cNvSpPr/>
            <p:nvPr/>
          </p:nvSpPr>
          <p:spPr bwMode="auto">
            <a:xfrm>
              <a:off x="1868" y="2341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Arial" charset="0"/>
                </a:rPr>
                <a:t>هاتف</a:t>
              </a:r>
            </a:p>
          </p:txBody>
        </p:sp>
        <p:cxnSp>
          <p:nvCxnSpPr>
            <p:cNvPr id="22545" name="رابط مستقيم 117"/>
            <p:cNvCxnSpPr>
              <a:cxnSpLocks noChangeShapeType="1"/>
              <a:stCxn id="69" idx="4"/>
              <a:endCxn id="30" idx="0"/>
            </p:cNvCxnSpPr>
            <p:nvPr/>
          </p:nvCxnSpPr>
          <p:spPr bwMode="auto">
            <a:xfrm flipH="1">
              <a:off x="1431" y="2541"/>
              <a:ext cx="821" cy="1065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71" name="شكل بيضاوي 120"/>
            <p:cNvSpPr/>
            <p:nvPr/>
          </p:nvSpPr>
          <p:spPr bwMode="auto">
            <a:xfrm>
              <a:off x="399" y="2446"/>
              <a:ext cx="768" cy="192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1"/>
            <a:lstStyle/>
            <a:p>
              <a:pPr algn="ctr" rtl="1">
                <a:defRPr/>
              </a:pPr>
              <a:r>
                <a:rPr lang="ar-SA" sz="1400" b="1" dirty="0">
                  <a:solidFill>
                    <a:schemeClr val="tx1"/>
                  </a:solidFill>
                  <a:latin typeface="Arial" charset="0"/>
                </a:rPr>
                <a:t>الاسم</a:t>
              </a:r>
            </a:p>
          </p:txBody>
        </p:sp>
        <p:cxnSp>
          <p:nvCxnSpPr>
            <p:cNvPr id="22547" name="رابط مستقيم 121"/>
            <p:cNvCxnSpPr>
              <a:cxnSpLocks noChangeShapeType="1"/>
              <a:stCxn id="71" idx="4"/>
              <a:endCxn id="30" idx="0"/>
            </p:cNvCxnSpPr>
            <p:nvPr/>
          </p:nvCxnSpPr>
          <p:spPr bwMode="auto">
            <a:xfrm>
              <a:off x="783" y="2646"/>
              <a:ext cx="648" cy="960"/>
            </a:xfrm>
            <a:prstGeom prst="line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" name="شكل بيضاوي 116"/>
            <p:cNvSpPr>
              <a:spLocks noChangeArrowheads="1"/>
            </p:cNvSpPr>
            <p:nvPr/>
          </p:nvSpPr>
          <p:spPr bwMode="auto">
            <a:xfrm>
              <a:off x="1913" y="2367"/>
              <a:ext cx="680" cy="136"/>
            </a:xfrm>
            <a:prstGeom prst="ellipse">
              <a:avLst/>
            </a:prstGeom>
            <a:solidFill>
              <a:schemeClr val="bg1"/>
            </a:solidFill>
            <a:ln w="25400" algn="ctr">
              <a:solidFill>
                <a:schemeClr val="tx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rtl="1">
                <a:defRPr/>
              </a:pPr>
              <a:r>
                <a:rPr lang="ar-SA" sz="1400" b="1" dirty="0"/>
                <a:t>هاتف</a:t>
              </a:r>
            </a:p>
          </p:txBody>
        </p:sp>
        <p:sp>
          <p:nvSpPr>
            <p:cNvPr id="22597" name="Line 69"/>
            <p:cNvSpPr>
              <a:spLocks noChangeShapeType="1"/>
            </p:cNvSpPr>
            <p:nvPr/>
          </p:nvSpPr>
          <p:spPr bwMode="auto">
            <a:xfrm flipH="1">
              <a:off x="3516" y="1943"/>
              <a:ext cx="90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2599" name="Line 71"/>
          <p:cNvSpPr>
            <a:spLocks noChangeShapeType="1"/>
          </p:cNvSpPr>
          <p:nvPr/>
        </p:nvSpPr>
        <p:spPr bwMode="auto">
          <a:xfrm flipH="1">
            <a:off x="2360613" y="3228975"/>
            <a:ext cx="73025" cy="5762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2600" name="~PP31630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3629.WAV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12680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6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60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3"/>
          <p:cNvSpPr>
            <a:spLocks noChangeArrowheads="1"/>
          </p:cNvSpPr>
          <p:nvPr/>
        </p:nvSpPr>
        <p:spPr bwMode="auto">
          <a:xfrm>
            <a:off x="76200" y="390525"/>
            <a:ext cx="9677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rtl="1"/>
            <a:r>
              <a:rPr lang="ar-SA" sz="3600" b="1">
                <a:solidFill>
                  <a:srgbClr val="0000FF"/>
                </a:solidFill>
                <a:latin typeface="Traditional Arabic" pitchFamily="2" charset="-78"/>
                <a:cs typeface="Traditional Arabic" pitchFamily="2" charset="-78"/>
              </a:rPr>
              <a:t>مثال 5- حل المطلوب الثاني</a:t>
            </a:r>
            <a:endParaRPr lang="en-US" sz="3600" b="1">
              <a:solidFill>
                <a:srgbClr val="0000FF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78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79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80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81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82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83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84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85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86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73" name="Rectangle 72"/>
          <p:cNvSpPr>
            <a:spLocks noChangeArrowheads="1"/>
          </p:cNvSpPr>
          <p:nvPr/>
        </p:nvSpPr>
        <p:spPr bwMode="auto">
          <a:xfrm>
            <a:off x="722313" y="908050"/>
            <a:ext cx="8458200" cy="516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ar-SA" sz="2400" b="1">
                <a:solidFill>
                  <a:srgbClr val="0000FF"/>
                </a:solidFill>
                <a:latin typeface="Traditional Arabic" pitchFamily="2" charset="-78"/>
                <a:cs typeface="Traditional Arabic" pitchFamily="2" charset="-78"/>
              </a:rPr>
              <a:t> </a:t>
            </a:r>
          </a:p>
          <a:p>
            <a:pPr algn="just" rtl="1">
              <a:lnSpc>
                <a:spcPct val="150000"/>
              </a:lnSpc>
              <a:buFont typeface="Wingdings" pitchFamily="2" charset="2"/>
              <a:buChar char="q"/>
            </a:pPr>
            <a:r>
              <a:rPr lang="ar-SA" sz="2200" b="1">
                <a:latin typeface="Traditional Arabic" pitchFamily="2" charset="-78"/>
                <a:cs typeface="Traditional Arabic" pitchFamily="2" charset="-78"/>
              </a:rPr>
              <a:t>المنطقة 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( </a:t>
            </a:r>
            <a:r>
              <a:rPr lang="ar-SA" sz="2200" u="sng">
                <a:latin typeface="Traditional Arabic" pitchFamily="2" charset="-78"/>
                <a:cs typeface="Traditional Arabic" pitchFamily="2" charset="-78"/>
              </a:rPr>
              <a:t>رقم المنطقة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 – الاسم – المساحة – رقم  الموظف)</a:t>
            </a:r>
          </a:p>
          <a:p>
            <a:pPr algn="just" rtl="1">
              <a:lnSpc>
                <a:spcPct val="150000"/>
              </a:lnSpc>
              <a:buFont typeface="Wingdings" pitchFamily="2" charset="2"/>
              <a:buChar char="q"/>
            </a:pPr>
            <a:endParaRPr lang="ar-SA" sz="2200">
              <a:latin typeface="Traditional Arabic" pitchFamily="2" charset="-78"/>
              <a:cs typeface="Traditional Arabic" pitchFamily="2" charset="-78"/>
            </a:endParaRPr>
          </a:p>
          <a:p>
            <a:pPr algn="just" rtl="1">
              <a:lnSpc>
                <a:spcPct val="150000"/>
              </a:lnSpc>
              <a:buFont typeface="Wingdings" pitchFamily="2" charset="2"/>
              <a:buChar char="q"/>
            </a:pPr>
            <a:r>
              <a:rPr lang="ar-SA" sz="2200" b="1">
                <a:latin typeface="Traditional Arabic" pitchFamily="2" charset="-78"/>
                <a:cs typeface="Traditional Arabic" pitchFamily="2" charset="-78"/>
              </a:rPr>
              <a:t>العقار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 ( </a:t>
            </a:r>
            <a:r>
              <a:rPr lang="ar-SA" sz="2200" u="sng">
                <a:latin typeface="Traditional Arabic" pitchFamily="2" charset="-78"/>
                <a:cs typeface="Traditional Arabic" pitchFamily="2" charset="-78"/>
              </a:rPr>
              <a:t>رقم العقار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 - رقم المنطقة – نوع العقار – المساحة)</a:t>
            </a:r>
          </a:p>
          <a:p>
            <a:pPr algn="just" rtl="1">
              <a:lnSpc>
                <a:spcPct val="150000"/>
              </a:lnSpc>
              <a:buFont typeface="Wingdings" pitchFamily="2" charset="2"/>
              <a:buChar char="q"/>
            </a:pPr>
            <a:endParaRPr lang="ar-SA" sz="2200">
              <a:latin typeface="Traditional Arabic" pitchFamily="2" charset="-78"/>
              <a:cs typeface="Traditional Arabic" pitchFamily="2" charset="-78"/>
            </a:endParaRPr>
          </a:p>
          <a:p>
            <a:pPr algn="just" rtl="1">
              <a:lnSpc>
                <a:spcPct val="150000"/>
              </a:lnSpc>
              <a:buFont typeface="Wingdings" pitchFamily="2" charset="2"/>
              <a:buChar char="q"/>
            </a:pPr>
            <a:r>
              <a:rPr lang="ar-SA" sz="2200" b="1">
                <a:latin typeface="Traditional Arabic" pitchFamily="2" charset="-78"/>
                <a:cs typeface="Traditional Arabic" pitchFamily="2" charset="-78"/>
              </a:rPr>
              <a:t>المالك 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( </a:t>
            </a:r>
            <a:r>
              <a:rPr lang="ar-SA" sz="2200" u="sng">
                <a:latin typeface="Traditional Arabic" pitchFamily="2" charset="-78"/>
                <a:cs typeface="Traditional Arabic" pitchFamily="2" charset="-78"/>
              </a:rPr>
              <a:t>رقم المالك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 - الاسم – العنوان – تاريخ الميلاد – الجنس)</a:t>
            </a:r>
          </a:p>
          <a:p>
            <a:pPr algn="just" rtl="1">
              <a:lnSpc>
                <a:spcPct val="150000"/>
              </a:lnSpc>
              <a:buFont typeface="Wingdings" pitchFamily="2" charset="2"/>
              <a:buChar char="q"/>
            </a:pPr>
            <a:endParaRPr lang="ar-SA" sz="2200">
              <a:latin typeface="Traditional Arabic" pitchFamily="2" charset="-78"/>
              <a:cs typeface="Traditional Arabic" pitchFamily="2" charset="-78"/>
            </a:endParaRPr>
          </a:p>
          <a:p>
            <a:pPr algn="just" rtl="1">
              <a:lnSpc>
                <a:spcPct val="150000"/>
              </a:lnSpc>
              <a:buFont typeface="Wingdings" pitchFamily="2" charset="2"/>
              <a:buChar char="q"/>
            </a:pPr>
            <a:r>
              <a:rPr lang="ar-SA" sz="2200" b="1">
                <a:latin typeface="Traditional Arabic" pitchFamily="2" charset="-78"/>
                <a:cs typeface="Traditional Arabic" pitchFamily="2" charset="-78"/>
              </a:rPr>
              <a:t>الموظف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 ( </a:t>
            </a:r>
            <a:r>
              <a:rPr lang="ar-SA" sz="2200" u="sng">
                <a:latin typeface="Traditional Arabic" pitchFamily="2" charset="-78"/>
                <a:cs typeface="Traditional Arabic" pitchFamily="2" charset="-78"/>
              </a:rPr>
              <a:t>رقم الموظف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 –  اسم الموظف – الوظيفة) </a:t>
            </a:r>
          </a:p>
          <a:p>
            <a:pPr marL="2057400" lvl="4" indent="-228600" algn="just" rtl="1">
              <a:lnSpc>
                <a:spcPct val="150000"/>
              </a:lnSpc>
              <a:buFont typeface="Wingdings" pitchFamily="2" charset="2"/>
              <a:buNone/>
            </a:pPr>
            <a:r>
              <a:rPr lang="ar-SA" sz="2200" b="1">
                <a:latin typeface="Traditional Arabic" pitchFamily="2" charset="-78"/>
                <a:cs typeface="Traditional Arabic" pitchFamily="2" charset="-78"/>
              </a:rPr>
              <a:t>		 الهاتف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 ( </a:t>
            </a:r>
            <a:r>
              <a:rPr lang="ar-SA" sz="2200" u="sng">
                <a:latin typeface="Traditional Arabic" pitchFamily="2" charset="-78"/>
                <a:cs typeface="Traditional Arabic" pitchFamily="2" charset="-78"/>
              </a:rPr>
              <a:t>رقم الموظف – رقم الهاتف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) </a:t>
            </a:r>
          </a:p>
          <a:p>
            <a:pPr algn="just" rtl="1">
              <a:lnSpc>
                <a:spcPct val="150000"/>
              </a:lnSpc>
              <a:buFont typeface="Wingdings" pitchFamily="2" charset="2"/>
              <a:buChar char="q"/>
            </a:pPr>
            <a:r>
              <a:rPr lang="ar-SA" sz="2200" b="1">
                <a:latin typeface="Traditional Arabic" pitchFamily="2" charset="-78"/>
                <a:cs typeface="Traditional Arabic" pitchFamily="2" charset="-78"/>
              </a:rPr>
              <a:t>يملك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 ( </a:t>
            </a:r>
            <a:r>
              <a:rPr lang="ar-SA" sz="2200" u="sng">
                <a:latin typeface="Traditional Arabic" pitchFamily="2" charset="-78"/>
                <a:cs typeface="Traditional Arabic" pitchFamily="2" charset="-78"/>
              </a:rPr>
              <a:t>رقم الموظف – رقم العقار</a:t>
            </a:r>
            <a:r>
              <a:rPr lang="ar-SA" sz="2200">
                <a:latin typeface="Traditional Arabic" pitchFamily="2" charset="-78"/>
                <a:cs typeface="Traditional Arabic" pitchFamily="2" charset="-78"/>
              </a:rPr>
              <a:t>) </a:t>
            </a:r>
          </a:p>
        </p:txBody>
      </p:sp>
      <p:sp>
        <p:nvSpPr>
          <p:cNvPr id="24588" name="Rectangle 2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89" name="Rectangle 4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90" name="Rectangle 5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91" name="Rectangle 5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92" name="Rectangle 5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93" name="Rectangle 4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94" name="Rectangle 4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95" name="Rectangle 4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96" name="Rectangle 4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4597" name="Rectangle 4"/>
          <p:cNvSpPr>
            <a:spLocks noChangeArrowheads="1"/>
          </p:cNvSpPr>
          <p:nvPr/>
        </p:nvSpPr>
        <p:spPr bwMode="auto">
          <a:xfrm>
            <a:off x="-344488" y="81915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cxnSp>
        <p:nvCxnSpPr>
          <p:cNvPr id="24598" name="رابط كسهم مستقيم 13"/>
          <p:cNvCxnSpPr>
            <a:cxnSpLocks noChangeShapeType="1"/>
          </p:cNvCxnSpPr>
          <p:nvPr/>
        </p:nvCxnSpPr>
        <p:spPr bwMode="auto">
          <a:xfrm flipH="1" flipV="1">
            <a:off x="7689850" y="5013325"/>
            <a:ext cx="381000" cy="6858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24599" name="رابط كسهم مستقيم 18"/>
          <p:cNvCxnSpPr>
            <a:cxnSpLocks noChangeShapeType="1"/>
          </p:cNvCxnSpPr>
          <p:nvPr/>
        </p:nvCxnSpPr>
        <p:spPr bwMode="auto">
          <a:xfrm flipV="1">
            <a:off x="6753225" y="2997200"/>
            <a:ext cx="990600" cy="25908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24601" name="رابط كسهم مستقيم 22"/>
          <p:cNvCxnSpPr>
            <a:cxnSpLocks noChangeShapeType="1"/>
          </p:cNvCxnSpPr>
          <p:nvPr/>
        </p:nvCxnSpPr>
        <p:spPr bwMode="auto">
          <a:xfrm flipV="1">
            <a:off x="6638925" y="1876425"/>
            <a:ext cx="762000" cy="76200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24603" name="Line 27"/>
          <p:cNvSpPr>
            <a:spLocks noChangeShapeType="1"/>
          </p:cNvSpPr>
          <p:nvPr/>
        </p:nvSpPr>
        <p:spPr bwMode="auto">
          <a:xfrm flipH="1">
            <a:off x="6323013" y="2924175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4" name="Line 28"/>
          <p:cNvSpPr>
            <a:spLocks noChangeShapeType="1"/>
          </p:cNvSpPr>
          <p:nvPr/>
        </p:nvSpPr>
        <p:spPr bwMode="auto">
          <a:xfrm flipH="1">
            <a:off x="4665663" y="1916113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6" name="Line 30"/>
          <p:cNvSpPr>
            <a:spLocks noChangeShapeType="1"/>
          </p:cNvSpPr>
          <p:nvPr/>
        </p:nvSpPr>
        <p:spPr bwMode="auto">
          <a:xfrm flipH="1">
            <a:off x="7385050" y="6037263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7" name="Line 31"/>
          <p:cNvSpPr>
            <a:spLocks noChangeShapeType="1"/>
          </p:cNvSpPr>
          <p:nvPr/>
        </p:nvSpPr>
        <p:spPr bwMode="auto">
          <a:xfrm flipH="1">
            <a:off x="6321425" y="6061075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4608" name="Line 32"/>
          <p:cNvSpPr>
            <a:spLocks noChangeShapeType="1"/>
          </p:cNvSpPr>
          <p:nvPr/>
        </p:nvSpPr>
        <p:spPr bwMode="auto">
          <a:xfrm flipH="1">
            <a:off x="4657289" y="5501466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24609" name="~PP41662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4047.WAV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176420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6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60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عنصر نائب للمحتوى 2"/>
          <p:cNvSpPr>
            <a:spLocks noGrp="1"/>
          </p:cNvSpPr>
          <p:nvPr>
            <p:ph idx="1"/>
          </p:nvPr>
        </p:nvSpPr>
        <p:spPr>
          <a:xfrm>
            <a:off x="2865438" y="2997200"/>
            <a:ext cx="5472112" cy="792163"/>
          </a:xfrm>
          <a:extLst/>
        </p:spPr>
        <p:txBody>
          <a:bodyPr rtlCol="0">
            <a:normAutofit fontScale="92500" lnSpcReduction="20000"/>
          </a:bodyPr>
          <a:lstStyle/>
          <a:p>
            <a:pPr fontAlgn="auto">
              <a:spcAft>
                <a:spcPts val="0"/>
              </a:spcAft>
              <a:buFontTx/>
              <a:buNone/>
              <a:defRPr/>
            </a:pPr>
            <a:r>
              <a:rPr lang="ar-SA" sz="6000" b="1" dirty="0" smtClean="0"/>
              <a:t>نهاية المحاضرة</a:t>
            </a:r>
            <a:endParaRPr lang="en-GB" sz="6000" b="1" dirty="0" smtClean="0"/>
          </a:p>
          <a:p>
            <a:pPr fontAlgn="auto">
              <a:spcAft>
                <a:spcPts val="0"/>
              </a:spcAft>
              <a:buFontTx/>
              <a:buNone/>
              <a:defRPr/>
            </a:pPr>
            <a:endParaRPr lang="en-GB" sz="6000" b="1" dirty="0" smtClean="0"/>
          </a:p>
          <a:p>
            <a:pPr fontAlgn="auto">
              <a:spcAft>
                <a:spcPts val="0"/>
              </a:spcAft>
              <a:buFontTx/>
              <a:buNone/>
              <a:defRPr/>
            </a:pPr>
            <a:endParaRPr lang="ar-SA" sz="6000" dirty="0" smtClean="0"/>
          </a:p>
        </p:txBody>
      </p:sp>
      <p:sp>
        <p:nvSpPr>
          <p:cNvPr id="26626" name="مستطيل 3"/>
          <p:cNvSpPr>
            <a:spLocks noChangeArrowheads="1"/>
          </p:cNvSpPr>
          <p:nvPr/>
        </p:nvSpPr>
        <p:spPr bwMode="auto">
          <a:xfrm>
            <a:off x="2216150" y="3802063"/>
            <a:ext cx="470535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 rtl="1"/>
            <a:r>
              <a:rPr lang="en-US" altLang="ar-SA" sz="4400" b="1">
                <a:solidFill>
                  <a:srgbClr val="0033CC"/>
                </a:solidFill>
                <a:latin typeface="Century Schoolbook" pitchFamily="18" charset="0"/>
                <a:cs typeface="Aharoni" pitchFamily="2" charset="-79"/>
              </a:rPr>
              <a:t>Any</a:t>
            </a:r>
            <a:r>
              <a:rPr lang="en-US" altLang="ar-SA" sz="4400" b="1">
                <a:latin typeface="Century Schoolbook" pitchFamily="18" charset="0"/>
                <a:cs typeface="Aharoni" pitchFamily="2" charset="-79"/>
              </a:rPr>
              <a:t> </a:t>
            </a:r>
            <a:r>
              <a:rPr lang="en-US" altLang="ar-SA" sz="4400" b="1">
                <a:solidFill>
                  <a:srgbClr val="0033CC"/>
                </a:solidFill>
                <a:latin typeface="Century Schoolbook" pitchFamily="18" charset="0"/>
                <a:cs typeface="Aharoni" pitchFamily="2" charset="-79"/>
              </a:rPr>
              <a:t>Questions</a:t>
            </a:r>
            <a:endParaRPr lang="ar-SA" sz="4400">
              <a:solidFill>
                <a:srgbClr val="0033CC"/>
              </a:solidFill>
              <a:latin typeface="Calibri" pitchFamily="34" charset="0"/>
            </a:endParaRPr>
          </a:p>
        </p:txBody>
      </p:sp>
      <p:pic>
        <p:nvPicPr>
          <p:cNvPr id="26627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275" y="485775"/>
            <a:ext cx="2676525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9" name="~PP81677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876.WAV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1310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6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62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عنوان 1"/>
          <p:cNvSpPr>
            <a:spLocks noGrp="1"/>
          </p:cNvSpPr>
          <p:nvPr>
            <p:ph type="title"/>
          </p:nvPr>
        </p:nvSpPr>
        <p:spPr>
          <a:xfrm>
            <a:off x="495300" y="228600"/>
            <a:ext cx="8915400" cy="685800"/>
          </a:xfrm>
        </p:spPr>
        <p:txBody>
          <a:bodyPr/>
          <a:lstStyle/>
          <a:p>
            <a:pPr rtl="1"/>
            <a:r>
              <a:rPr lang="ar-LY" altLang="ar-SA" sz="3600" b="1" smtClean="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مواضيع المحاضرة</a:t>
            </a:r>
            <a:endParaRPr lang="en-GB" altLang="ar-SA" sz="3600" b="1" smtClean="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44" name="عنصر نائب للمحتوى 2"/>
          <p:cNvSpPr>
            <a:spLocks noGrp="1"/>
          </p:cNvSpPr>
          <p:nvPr>
            <p:ph sz="quarter" idx="1"/>
          </p:nvPr>
        </p:nvSpPr>
        <p:spPr>
          <a:xfrm>
            <a:off x="463550" y="981075"/>
            <a:ext cx="8882063" cy="5343525"/>
          </a:xfrm>
        </p:spPr>
        <p:txBody>
          <a:bodyPr rtlCol="0">
            <a:normAutofit/>
          </a:bodyPr>
          <a:lstStyle/>
          <a:p>
            <a:pPr marL="0" indent="0" algn="just" rtl="1" fontAlgn="auto">
              <a:lnSpc>
                <a:spcPct val="150000"/>
              </a:lnSpc>
              <a:spcAft>
                <a:spcPts val="0"/>
              </a:spcAft>
              <a:buFont typeface="Arial" pitchFamily="34" charset="0"/>
              <a:buNone/>
              <a:defRPr/>
            </a:pPr>
            <a:r>
              <a:rPr lang="ar-SA" sz="2800" b="1" dirty="0" smtClean="0">
                <a:latin typeface="Traditional Arabic" pitchFamily="18" charset="-78"/>
                <a:cs typeface="Traditional Arabic" pitchFamily="18" charset="-78"/>
              </a:rPr>
              <a:t>أمثلة على </a:t>
            </a:r>
            <a:r>
              <a:rPr lang="ar-SA" sz="2800" b="1" dirty="0">
                <a:latin typeface="Traditional Arabic" pitchFamily="18" charset="-78"/>
                <a:cs typeface="Traditional Arabic" pitchFamily="18" charset="-78"/>
              </a:rPr>
              <a:t>تحويل مخطط علاقة الكيان إلى مخطط قاعدة البيانات العلائقية</a:t>
            </a:r>
            <a:endParaRPr lang="en-US" sz="2800" b="1" dirty="0">
              <a:latin typeface="Traditional Arabic" pitchFamily="18" charset="-78"/>
              <a:cs typeface="Traditional Arabic" pitchFamily="18" charset="-78"/>
            </a:endParaRPr>
          </a:p>
          <a:p>
            <a:pPr marL="0" indent="0" algn="just" rtl="1" fontAlgn="auto">
              <a:lnSpc>
                <a:spcPct val="150000"/>
              </a:lnSpc>
              <a:spcAft>
                <a:spcPts val="0"/>
              </a:spcAft>
              <a:buFont typeface="Arial" pitchFamily="34" charset="0"/>
              <a:buNone/>
              <a:defRPr/>
            </a:pPr>
            <a:r>
              <a:rPr lang="ar-SA" sz="2800" b="1" dirty="0">
                <a:latin typeface="Traditional Arabic" pitchFamily="18" charset="-78"/>
                <a:cs typeface="Traditional Arabic" pitchFamily="18" charset="-78"/>
              </a:rPr>
              <a:t> </a:t>
            </a:r>
            <a:r>
              <a:rPr lang="en-GB" sz="2800" b="1" dirty="0">
                <a:latin typeface="Traditional Arabic" pitchFamily="18" charset="-78"/>
                <a:cs typeface="Traditional Arabic" pitchFamily="18" charset="-78"/>
              </a:rPr>
              <a:t>Entity Relationship to Relational Database Schema </a:t>
            </a:r>
            <a:endParaRPr lang="en-US" sz="2800" b="1" dirty="0">
              <a:latin typeface="Traditional Arabic" pitchFamily="18" charset="-78"/>
              <a:cs typeface="Traditional Arabic" pitchFamily="18" charset="-78"/>
            </a:endParaRPr>
          </a:p>
          <a:p>
            <a:pPr marL="457200" indent="-457200" algn="just" rtl="1" fontAlgn="auto">
              <a:lnSpc>
                <a:spcPct val="150000"/>
              </a:lnSpc>
              <a:spcAft>
                <a:spcPts val="0"/>
              </a:spcAft>
              <a:buFont typeface="Arial" pitchFamily="34" charset="0"/>
              <a:buChar char="•"/>
              <a:defRPr/>
            </a:pPr>
            <a:endParaRPr lang="en-US" sz="2800" b="1" dirty="0">
              <a:latin typeface="Traditional Arabic" pitchFamily="18" charset="-78"/>
              <a:cs typeface="Traditional Arabic" pitchFamily="18" charset="-78"/>
            </a:endParaRPr>
          </a:p>
          <a:p>
            <a:pPr marL="857250" lvl="1" indent="-457200" algn="just" rtl="1" fontAlgn="auto">
              <a:lnSpc>
                <a:spcPct val="150000"/>
              </a:lnSpc>
              <a:spcAft>
                <a:spcPts val="0"/>
              </a:spcAft>
              <a:buFont typeface="Arial" pitchFamily="34" charset="0"/>
              <a:buChar char="–"/>
              <a:defRPr/>
            </a:pPr>
            <a:endParaRPr lang="ar-SA" altLang="ar-SA" sz="2400" b="1" dirty="0">
              <a:latin typeface="Traditional Arabic" pitchFamily="18" charset="-78"/>
              <a:cs typeface="Traditional Arabic" pitchFamily="18" charset="-78"/>
            </a:endParaRPr>
          </a:p>
        </p:txBody>
      </p:sp>
      <p:pic>
        <p:nvPicPr>
          <p:cNvPr id="7173" name="~PP41428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478.WAV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3765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1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17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/>
          <p:cNvSpPr txBox="1">
            <a:spLocks noChangeArrowheads="1"/>
          </p:cNvSpPr>
          <p:nvPr/>
        </p:nvSpPr>
        <p:spPr bwMode="auto">
          <a:xfrm>
            <a:off x="488950" y="115888"/>
            <a:ext cx="8928100" cy="75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rtl="1"/>
            <a:r>
              <a:rPr lang="ar-SA" sz="32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تحويل مخطط علاقة الكيان إلى مخطط قاعدة البيانات العلائقية</a:t>
            </a:r>
            <a:endParaRPr lang="en-US" sz="32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  <a:p>
            <a:pPr algn="ctr" rtl="1"/>
            <a:r>
              <a:rPr lang="ar-SA" sz="32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 </a:t>
            </a:r>
            <a:r>
              <a:rPr lang="en-GB" sz="32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Entity Relationship to Relational Database Schema</a:t>
            </a:r>
            <a:endParaRPr lang="en-US" sz="32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742950" y="1042988"/>
            <a:ext cx="8458200" cy="54816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just" rtl="1">
              <a:lnSpc>
                <a:spcPct val="150000"/>
              </a:lnSpc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توجد عدة قواعد </a:t>
            </a:r>
            <a:r>
              <a:rPr lang="en-GB" sz="2800">
                <a:latin typeface="Traditional Arabic" pitchFamily="2" charset="-78"/>
                <a:cs typeface="Traditional Arabic" pitchFamily="2" charset="-78"/>
              </a:rPr>
              <a:t>Rules 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 تستخدم لتحويل مخطط علاقة الكيان</a:t>
            </a:r>
            <a:r>
              <a:rPr lang="en-GB" sz="2800">
                <a:latin typeface="Traditional Arabic" pitchFamily="2" charset="-78"/>
                <a:cs typeface="Traditional Arabic" pitchFamily="2" charset="-78"/>
              </a:rPr>
              <a:t>ER 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 إلى مخطط قاعدة البيانات العلائقية.</a:t>
            </a:r>
          </a:p>
          <a:p>
            <a:pPr algn="just" rtl="1">
              <a:lnSpc>
                <a:spcPct val="150000"/>
              </a:lnSpc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يتم تمثيل الجدول الناتج عن قواعد التحويل إلى مخطط قاعدة البيانات العلائقية بالصيغة التالية: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  <a:p>
            <a:pPr algn="just" rtl="1">
              <a:lnSpc>
                <a:spcPct val="150000"/>
              </a:lnSpc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اسم الجدول (</a:t>
            </a:r>
            <a:r>
              <a:rPr lang="ar-SA" sz="2800" u="sng">
                <a:latin typeface="Traditional Arabic" pitchFamily="2" charset="-78"/>
                <a:cs typeface="Traditional Arabic" pitchFamily="2" charset="-78"/>
              </a:rPr>
              <a:t>خاصية المفتاح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، الخاصية، الخاصية، ...)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  <a:p>
            <a:pPr algn="just" rtl="1">
              <a:lnSpc>
                <a:spcPct val="150000"/>
              </a:lnSpc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حيث أن </a:t>
            </a:r>
            <a:r>
              <a:rPr lang="ar-SA" sz="2800" b="1">
                <a:latin typeface="Traditional Arabic" pitchFamily="2" charset="-78"/>
                <a:cs typeface="Traditional Arabic" pitchFamily="2" charset="-78"/>
              </a:rPr>
              <a:t>خاصية المفتاح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 التي تحتها خط تمثل خاصية المفتاح الرئيسي للجدول، </a:t>
            </a:r>
            <a:r>
              <a:rPr lang="ar-SA" sz="2800" b="1">
                <a:latin typeface="Traditional Arabic" pitchFamily="2" charset="-78"/>
                <a:cs typeface="Traditional Arabic" pitchFamily="2" charset="-78"/>
              </a:rPr>
              <a:t>والخاصية 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التي تحتها خط متقطع تمثل خاصية المفتاح الأجنبي.</a:t>
            </a:r>
          </a:p>
        </p:txBody>
      </p:sp>
      <p:pic>
        <p:nvPicPr>
          <p:cNvPr id="8196" name="~PP21428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2550.WAV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97" name="Line 5"/>
          <p:cNvSpPr>
            <a:spLocks noChangeShapeType="1"/>
          </p:cNvSpPr>
          <p:nvPr/>
        </p:nvSpPr>
        <p:spPr bwMode="auto">
          <a:xfrm flipH="1">
            <a:off x="4665663" y="4149725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 advTm="7565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1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19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/>
          <p:cNvSpPr>
            <a:spLocks noChangeArrowheads="1"/>
          </p:cNvSpPr>
          <p:nvPr/>
        </p:nvSpPr>
        <p:spPr bwMode="auto">
          <a:xfrm>
            <a:off x="76200" y="1366838"/>
            <a:ext cx="96012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rtl="1"/>
            <a:r>
              <a:rPr lang="ar-SA" sz="2400" b="1" dirty="0">
                <a:latin typeface="Traditional Arabic" pitchFamily="2" charset="-78"/>
                <a:cs typeface="Traditional Arabic" pitchFamily="2" charset="-78"/>
              </a:rPr>
              <a:t>مثال رقم 1</a:t>
            </a:r>
          </a:p>
          <a:p>
            <a:pPr algn="r" rtl="1"/>
            <a:endParaRPr lang="ar-SA" sz="2400" b="1" dirty="0">
              <a:latin typeface="Traditional Arabic" pitchFamily="2" charset="-78"/>
              <a:cs typeface="Traditional Arabic" pitchFamily="2" charset="-78"/>
            </a:endParaRPr>
          </a:p>
          <a:p>
            <a:pPr algn="r" rtl="1"/>
            <a:r>
              <a:rPr lang="ar-SA" sz="2400" dirty="0">
                <a:latin typeface="Traditional Arabic" pitchFamily="2" charset="-78"/>
                <a:cs typeface="Traditional Arabic" pitchFamily="2" charset="-78"/>
              </a:rPr>
              <a:t>الشكل التالي يمثل </a:t>
            </a:r>
            <a:r>
              <a:rPr lang="ar-SA" sz="2400" dirty="0" smtClean="0">
                <a:latin typeface="Traditional Arabic" pitchFamily="2" charset="-78"/>
                <a:cs typeface="Traditional Arabic" pitchFamily="2" charset="-78"/>
              </a:rPr>
              <a:t>مخطط </a:t>
            </a:r>
            <a:r>
              <a:rPr lang="en-US" sz="2400" dirty="0" smtClean="0">
                <a:latin typeface="Traditional Arabic" pitchFamily="2" charset="-78"/>
                <a:cs typeface="Traditional Arabic" pitchFamily="2" charset="-78"/>
              </a:rPr>
              <a:t>(ER</a:t>
            </a:r>
            <a:r>
              <a:rPr lang="en-US" sz="2400" dirty="0">
                <a:latin typeface="Traditional Arabic" pitchFamily="2" charset="-78"/>
                <a:cs typeface="Traditional Arabic" pitchFamily="2" charset="-78"/>
              </a:rPr>
              <a:t>)</a:t>
            </a:r>
            <a:r>
              <a:rPr lang="ar-SA" sz="2400" dirty="0">
                <a:latin typeface="Traditional Arabic" pitchFamily="2" charset="-78"/>
                <a:cs typeface="Traditional Arabic" pitchFamily="2" charset="-78"/>
              </a:rPr>
              <a:t> لتمثيل بيانات اصلاح أجهزة في مركز صيانة.</a:t>
            </a:r>
          </a:p>
          <a:p>
            <a:pPr algn="r" rtl="1"/>
            <a:endParaRPr lang="en-US" sz="2400" dirty="0">
              <a:latin typeface="Traditional Arabic" pitchFamily="2" charset="-78"/>
              <a:cs typeface="Traditional Arabic" pitchFamily="2" charset="-78"/>
            </a:endParaRPr>
          </a:p>
          <a:p>
            <a:pPr algn="r" rtl="1"/>
            <a:r>
              <a:rPr lang="ar-SA" sz="2400" dirty="0">
                <a:latin typeface="Traditional Arabic" pitchFamily="2" charset="-78"/>
                <a:cs typeface="Traditional Arabic" pitchFamily="2" charset="-78"/>
              </a:rPr>
              <a:t>المطلوب هو تحويل الشكل من مخطط الكيان العلائقي إلى مخطط قواعد البيانات.</a:t>
            </a:r>
            <a:endParaRPr lang="en-US" sz="2400" dirty="0">
              <a:latin typeface="Traditional Arabic" pitchFamily="2" charset="-78"/>
              <a:cs typeface="Traditional Arabic" pitchFamily="2" charset="-78"/>
            </a:endParaRPr>
          </a:p>
          <a:p>
            <a:pPr algn="r" rtl="1"/>
            <a:endParaRPr lang="ar-SA" sz="2400" dirty="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42" name="Rectangle 3"/>
          <p:cNvSpPr>
            <a:spLocks noChangeArrowheads="1"/>
          </p:cNvSpPr>
          <p:nvPr/>
        </p:nvSpPr>
        <p:spPr bwMode="auto">
          <a:xfrm>
            <a:off x="1371600" y="319088"/>
            <a:ext cx="7519988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تحويل مخطط علاقة الكيان إلى مخطط قاعدة البيانات العلائقية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 </a:t>
            </a:r>
            <a:r>
              <a:rPr lang="en-GB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Entity Relationship to Relational Database Schema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43" name="Rectangle 2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44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45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46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47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48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49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50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51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0252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grpSp>
        <p:nvGrpSpPr>
          <p:cNvPr id="10311" name="Group 71"/>
          <p:cNvGrpSpPr>
            <a:grpSpLocks/>
          </p:cNvGrpSpPr>
          <p:nvPr/>
        </p:nvGrpSpPr>
        <p:grpSpPr bwMode="auto">
          <a:xfrm>
            <a:off x="849313" y="3573463"/>
            <a:ext cx="8286750" cy="2724150"/>
            <a:chOff x="535" y="2251"/>
            <a:chExt cx="5220" cy="1716"/>
          </a:xfrm>
        </p:grpSpPr>
        <p:grpSp>
          <p:nvGrpSpPr>
            <p:cNvPr id="10254" name="Group 60"/>
            <p:cNvGrpSpPr>
              <a:grpSpLocks/>
            </p:cNvGrpSpPr>
            <p:nvPr/>
          </p:nvGrpSpPr>
          <p:grpSpPr bwMode="auto">
            <a:xfrm>
              <a:off x="535" y="2323"/>
              <a:ext cx="1488" cy="720"/>
              <a:chOff x="408" y="720"/>
              <a:chExt cx="1488" cy="720"/>
            </a:xfrm>
          </p:grpSpPr>
          <p:sp>
            <p:nvSpPr>
              <p:cNvPr id="10303" name="Rectangle 61"/>
              <p:cNvSpPr>
                <a:spLocks noChangeArrowheads="1"/>
              </p:cNvSpPr>
              <p:nvPr/>
            </p:nvSpPr>
            <p:spPr bwMode="auto">
              <a:xfrm>
                <a:off x="1272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قطعة الغيار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grpSp>
            <p:nvGrpSpPr>
              <p:cNvPr id="10304" name="Group 62"/>
              <p:cNvGrpSpPr>
                <a:grpSpLocks/>
              </p:cNvGrpSpPr>
              <p:nvPr/>
            </p:nvGrpSpPr>
            <p:grpSpPr bwMode="auto">
              <a:xfrm>
                <a:off x="408" y="720"/>
                <a:ext cx="1008" cy="672"/>
                <a:chOff x="408" y="720"/>
                <a:chExt cx="1008" cy="672"/>
              </a:xfrm>
            </p:grpSpPr>
            <p:sp>
              <p:nvSpPr>
                <p:cNvPr id="10305" name="Oval 63"/>
                <p:cNvSpPr>
                  <a:spLocks noChangeArrowheads="1"/>
                </p:cNvSpPr>
                <p:nvPr/>
              </p:nvSpPr>
              <p:spPr bwMode="auto">
                <a:xfrm flipH="1">
                  <a:off x="408" y="1104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السعر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0306" name="Oval 64"/>
                <p:cNvSpPr>
                  <a:spLocks noChangeArrowheads="1"/>
                </p:cNvSpPr>
                <p:nvPr/>
              </p:nvSpPr>
              <p:spPr bwMode="auto">
                <a:xfrm flipH="1">
                  <a:off x="648" y="720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 u="sng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رقم</a:t>
                  </a:r>
                  <a:endParaRPr lang="en-US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0307" name="Line 65"/>
                <p:cNvSpPr>
                  <a:spLocks noChangeShapeType="1"/>
                </p:cNvSpPr>
                <p:nvPr/>
              </p:nvSpPr>
              <p:spPr bwMode="auto">
                <a:xfrm>
                  <a:off x="1080" y="900"/>
                  <a:ext cx="336" cy="192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308" name="Line 66"/>
                <p:cNvSpPr>
                  <a:spLocks noChangeShapeType="1"/>
                </p:cNvSpPr>
                <p:nvPr/>
              </p:nvSpPr>
              <p:spPr bwMode="auto">
                <a:xfrm>
                  <a:off x="840" y="1248"/>
                  <a:ext cx="432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0255" name="Group 67"/>
            <p:cNvGrpSpPr>
              <a:grpSpLocks/>
            </p:cNvGrpSpPr>
            <p:nvPr/>
          </p:nvGrpSpPr>
          <p:grpSpPr bwMode="auto">
            <a:xfrm>
              <a:off x="2959" y="2251"/>
              <a:ext cx="1116" cy="792"/>
              <a:chOff x="2832" y="648"/>
              <a:chExt cx="1116" cy="792"/>
            </a:xfrm>
          </p:grpSpPr>
          <p:sp>
            <p:nvSpPr>
              <p:cNvPr id="10297" name="Rectangle 68"/>
              <p:cNvSpPr>
                <a:spLocks noChangeArrowheads="1"/>
              </p:cNvSpPr>
              <p:nvPr/>
            </p:nvSpPr>
            <p:spPr bwMode="auto">
              <a:xfrm>
                <a:off x="3084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الجهاز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grpSp>
            <p:nvGrpSpPr>
              <p:cNvPr id="10298" name="Group 69"/>
              <p:cNvGrpSpPr>
                <a:grpSpLocks/>
              </p:cNvGrpSpPr>
              <p:nvPr/>
            </p:nvGrpSpPr>
            <p:grpSpPr bwMode="auto">
              <a:xfrm>
                <a:off x="2832" y="648"/>
                <a:ext cx="1116" cy="462"/>
                <a:chOff x="2832" y="648"/>
                <a:chExt cx="1116" cy="462"/>
              </a:xfrm>
            </p:grpSpPr>
            <p:sp>
              <p:nvSpPr>
                <p:cNvPr id="10299" name="Oval 70"/>
                <p:cNvSpPr>
                  <a:spLocks noChangeArrowheads="1"/>
                </p:cNvSpPr>
                <p:nvPr/>
              </p:nvSpPr>
              <p:spPr bwMode="auto">
                <a:xfrm>
                  <a:off x="2832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 u="sng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رقم</a:t>
                  </a:r>
                  <a:endParaRPr lang="en-US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0300" name="Oval 71"/>
                <p:cNvSpPr>
                  <a:spLocks noChangeArrowheads="1"/>
                </p:cNvSpPr>
                <p:nvPr/>
              </p:nvSpPr>
              <p:spPr bwMode="auto">
                <a:xfrm>
                  <a:off x="3516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الصنف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0301" name="Line 72"/>
                <p:cNvSpPr>
                  <a:spLocks noChangeShapeType="1"/>
                </p:cNvSpPr>
                <p:nvPr/>
              </p:nvSpPr>
              <p:spPr bwMode="auto">
                <a:xfrm flipH="1">
                  <a:off x="3588" y="930"/>
                  <a:ext cx="132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302" name="Line 73"/>
                <p:cNvSpPr>
                  <a:spLocks noChangeShapeType="1"/>
                </p:cNvSpPr>
                <p:nvPr/>
              </p:nvSpPr>
              <p:spPr bwMode="auto">
                <a:xfrm>
                  <a:off x="3036" y="924"/>
                  <a:ext cx="216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0256" name="Group 74"/>
            <p:cNvGrpSpPr>
              <a:grpSpLocks/>
            </p:cNvGrpSpPr>
            <p:nvPr/>
          </p:nvGrpSpPr>
          <p:grpSpPr bwMode="auto">
            <a:xfrm>
              <a:off x="2791" y="3043"/>
              <a:ext cx="1488" cy="732"/>
              <a:chOff x="2664" y="1440"/>
              <a:chExt cx="1488" cy="732"/>
            </a:xfrm>
          </p:grpSpPr>
          <p:sp>
            <p:nvSpPr>
              <p:cNvPr id="10290" name="Oval 75"/>
              <p:cNvSpPr>
                <a:spLocks noChangeArrowheads="1"/>
              </p:cNvSpPr>
              <p:nvPr/>
            </p:nvSpPr>
            <p:spPr bwMode="auto">
              <a:xfrm flipH="1">
                <a:off x="3720" y="1884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التاريخ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0291" name="Line 76"/>
              <p:cNvSpPr>
                <a:spLocks noChangeShapeType="1"/>
              </p:cNvSpPr>
              <p:nvPr/>
            </p:nvSpPr>
            <p:spPr bwMode="auto">
              <a:xfrm>
                <a:off x="3540" y="1932"/>
                <a:ext cx="192" cy="12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292" name="Line 77"/>
              <p:cNvSpPr>
                <a:spLocks noChangeShapeType="1"/>
              </p:cNvSpPr>
              <p:nvPr/>
            </p:nvSpPr>
            <p:spPr bwMode="auto">
              <a:xfrm flipH="1">
                <a:off x="2664" y="1824"/>
                <a:ext cx="34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293" name="AutoShape 78"/>
              <p:cNvSpPr>
                <a:spLocks noChangeArrowheads="1"/>
              </p:cNvSpPr>
              <p:nvPr/>
            </p:nvSpPr>
            <p:spPr bwMode="auto">
              <a:xfrm>
                <a:off x="3024" y="1644"/>
                <a:ext cx="732" cy="348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يصلح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0294" name="Line 79"/>
              <p:cNvSpPr>
                <a:spLocks noChangeShapeType="1"/>
              </p:cNvSpPr>
              <p:nvPr/>
            </p:nvSpPr>
            <p:spPr bwMode="auto">
              <a:xfrm flipH="1">
                <a:off x="3396" y="1440"/>
                <a:ext cx="0" cy="204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295" name="Text Box 80"/>
              <p:cNvSpPr txBox="1">
                <a:spLocks noChangeArrowheads="1"/>
              </p:cNvSpPr>
              <p:nvPr/>
            </p:nvSpPr>
            <p:spPr bwMode="auto">
              <a:xfrm>
                <a:off x="3396" y="1488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sp>
            <p:nvSpPr>
              <p:cNvPr id="10296" name="Text Box 81"/>
              <p:cNvSpPr txBox="1">
                <a:spLocks noChangeArrowheads="1"/>
              </p:cNvSpPr>
              <p:nvPr/>
            </p:nvSpPr>
            <p:spPr bwMode="auto">
              <a:xfrm>
                <a:off x="2790" y="1655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ar-SA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  <a:endParaRPr lang="en-US" sz="1400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</p:grpSp>
        <p:grpSp>
          <p:nvGrpSpPr>
            <p:cNvPr id="10257" name="Group 82"/>
            <p:cNvGrpSpPr>
              <a:grpSpLocks/>
            </p:cNvGrpSpPr>
            <p:nvPr/>
          </p:nvGrpSpPr>
          <p:grpSpPr bwMode="auto">
            <a:xfrm>
              <a:off x="2023" y="2275"/>
              <a:ext cx="1188" cy="816"/>
              <a:chOff x="1896" y="672"/>
              <a:chExt cx="1188" cy="816"/>
            </a:xfrm>
          </p:grpSpPr>
          <p:sp>
            <p:nvSpPr>
              <p:cNvPr id="10282" name="AutoShape 83"/>
              <p:cNvSpPr>
                <a:spLocks noChangeArrowheads="1"/>
              </p:cNvSpPr>
              <p:nvPr/>
            </p:nvSpPr>
            <p:spPr bwMode="auto">
              <a:xfrm>
                <a:off x="2124" y="1128"/>
                <a:ext cx="720" cy="336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يحتاج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0283" name="Line 84"/>
              <p:cNvSpPr>
                <a:spLocks noChangeShapeType="1"/>
              </p:cNvSpPr>
              <p:nvPr/>
            </p:nvSpPr>
            <p:spPr bwMode="auto">
              <a:xfrm flipH="1">
                <a:off x="1896" y="1296"/>
                <a:ext cx="24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284" name="Line 85"/>
              <p:cNvSpPr>
                <a:spLocks noChangeShapeType="1"/>
              </p:cNvSpPr>
              <p:nvPr/>
            </p:nvSpPr>
            <p:spPr bwMode="auto">
              <a:xfrm>
                <a:off x="2844" y="1296"/>
                <a:ext cx="24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285" name="Line 86"/>
              <p:cNvSpPr>
                <a:spLocks noChangeShapeType="1"/>
              </p:cNvSpPr>
              <p:nvPr/>
            </p:nvSpPr>
            <p:spPr bwMode="auto">
              <a:xfrm>
                <a:off x="2412" y="1488"/>
                <a:ext cx="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86" name="Text Box 87"/>
              <p:cNvSpPr txBox="1">
                <a:spLocks noChangeArrowheads="1"/>
              </p:cNvSpPr>
              <p:nvPr/>
            </p:nvSpPr>
            <p:spPr bwMode="auto">
              <a:xfrm>
                <a:off x="1986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sp>
            <p:nvSpPr>
              <p:cNvPr id="10287" name="Text Box 88"/>
              <p:cNvSpPr txBox="1">
                <a:spLocks noChangeArrowheads="1"/>
              </p:cNvSpPr>
              <p:nvPr/>
            </p:nvSpPr>
            <p:spPr bwMode="auto">
              <a:xfrm>
                <a:off x="2886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  <p:sp>
            <p:nvSpPr>
              <p:cNvPr id="10288" name="Oval 89"/>
              <p:cNvSpPr>
                <a:spLocks noChangeArrowheads="1"/>
              </p:cNvSpPr>
              <p:nvPr/>
            </p:nvSpPr>
            <p:spPr bwMode="auto">
              <a:xfrm flipH="1">
                <a:off x="2016" y="672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العدد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0289" name="Line 90"/>
              <p:cNvSpPr>
                <a:spLocks noChangeShapeType="1"/>
              </p:cNvSpPr>
              <p:nvPr/>
            </p:nvSpPr>
            <p:spPr bwMode="auto">
              <a:xfrm>
                <a:off x="2292" y="948"/>
                <a:ext cx="132" cy="21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0258" name="Group 91"/>
            <p:cNvGrpSpPr>
              <a:grpSpLocks/>
            </p:cNvGrpSpPr>
            <p:nvPr/>
          </p:nvGrpSpPr>
          <p:grpSpPr bwMode="auto">
            <a:xfrm>
              <a:off x="3823" y="2719"/>
              <a:ext cx="1158" cy="360"/>
              <a:chOff x="3696" y="1116"/>
              <a:chExt cx="1158" cy="360"/>
            </a:xfrm>
          </p:grpSpPr>
          <p:grpSp>
            <p:nvGrpSpPr>
              <p:cNvPr id="10276" name="Group 92"/>
              <p:cNvGrpSpPr>
                <a:grpSpLocks/>
              </p:cNvGrpSpPr>
              <p:nvPr/>
            </p:nvGrpSpPr>
            <p:grpSpPr bwMode="auto">
              <a:xfrm>
                <a:off x="3696" y="1116"/>
                <a:ext cx="1068" cy="360"/>
                <a:chOff x="3696" y="1116"/>
                <a:chExt cx="1068" cy="360"/>
              </a:xfrm>
            </p:grpSpPr>
            <p:sp>
              <p:nvSpPr>
                <p:cNvPr id="10278" name="AutoShape 93"/>
                <p:cNvSpPr>
                  <a:spLocks noChangeArrowheads="1"/>
                </p:cNvSpPr>
                <p:nvPr/>
              </p:nvSpPr>
              <p:spPr bwMode="auto">
                <a:xfrm>
                  <a:off x="3984" y="1116"/>
                  <a:ext cx="624" cy="360"/>
                </a:xfrm>
                <a:prstGeom prst="flowChartDecision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يملك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0279" name="Line 94"/>
                <p:cNvSpPr>
                  <a:spLocks noChangeShapeType="1"/>
                </p:cNvSpPr>
                <p:nvPr/>
              </p:nvSpPr>
              <p:spPr bwMode="auto">
                <a:xfrm>
                  <a:off x="3696" y="1296"/>
                  <a:ext cx="282" cy="0"/>
                </a:xfrm>
                <a:prstGeom prst="line">
                  <a:avLst/>
                </a:prstGeom>
                <a:noFill/>
                <a:ln w="38100" cmpd="dbl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280" name="Text Box 95"/>
                <p:cNvSpPr txBox="1">
                  <a:spLocks noChangeArrowheads="1"/>
                </p:cNvSpPr>
                <p:nvPr/>
              </p:nvSpPr>
              <p:spPr bwMode="auto">
                <a:xfrm>
                  <a:off x="4608" y="1140"/>
                  <a:ext cx="156" cy="1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9pPr>
                </a:lstStyle>
                <a:p>
                  <a:pPr algn="ctr" rtl="1">
                    <a:spcBef>
                      <a:spcPct val="50000"/>
                    </a:spcBef>
                  </a:pPr>
                  <a:r>
                    <a:rPr lang="en-US" sz="1400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1</a:t>
                  </a:r>
                </a:p>
              </p:txBody>
            </p:sp>
            <p:sp>
              <p:nvSpPr>
                <p:cNvPr id="10281" name="Text Box 96"/>
                <p:cNvSpPr txBox="1">
                  <a:spLocks noChangeArrowheads="1"/>
                </p:cNvSpPr>
                <p:nvPr/>
              </p:nvSpPr>
              <p:spPr bwMode="auto">
                <a:xfrm>
                  <a:off x="3834" y="1139"/>
                  <a:ext cx="116" cy="1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9pPr>
                </a:lstStyle>
                <a:p>
                  <a:pPr algn="ctr" rtl="1">
                    <a:spcBef>
                      <a:spcPct val="50000"/>
                    </a:spcBef>
                  </a:pPr>
                  <a:r>
                    <a:rPr lang="en-US" sz="1400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N</a:t>
                  </a:r>
                </a:p>
              </p:txBody>
            </p:sp>
          </p:grpSp>
          <p:sp>
            <p:nvSpPr>
              <p:cNvPr id="10277" name="Line 97"/>
              <p:cNvSpPr>
                <a:spLocks noChangeShapeType="1"/>
              </p:cNvSpPr>
              <p:nvPr/>
            </p:nvSpPr>
            <p:spPr bwMode="auto">
              <a:xfrm>
                <a:off x="4590" y="1296"/>
                <a:ext cx="2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0268" name="Rectangle 99"/>
            <p:cNvSpPr>
              <a:spLocks noChangeArrowheads="1"/>
            </p:cNvSpPr>
            <p:nvPr/>
          </p:nvSpPr>
          <p:spPr bwMode="auto">
            <a:xfrm>
              <a:off x="4987" y="2707"/>
              <a:ext cx="624" cy="336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العميل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0270" name="Oval 101"/>
            <p:cNvSpPr>
              <a:spLocks noChangeArrowheads="1"/>
            </p:cNvSpPr>
            <p:nvPr/>
          </p:nvSpPr>
          <p:spPr bwMode="auto">
            <a:xfrm>
              <a:off x="4639" y="2251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رقم</a:t>
              </a:r>
              <a:endParaRPr lang="en-US" b="1" u="sng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0271" name="Oval 102"/>
            <p:cNvSpPr>
              <a:spLocks noChangeArrowheads="1"/>
            </p:cNvSpPr>
            <p:nvPr/>
          </p:nvSpPr>
          <p:spPr bwMode="auto">
            <a:xfrm>
              <a:off x="5323" y="2251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الاسم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0272" name="Line 103"/>
            <p:cNvSpPr>
              <a:spLocks noChangeShapeType="1"/>
            </p:cNvSpPr>
            <p:nvPr/>
          </p:nvSpPr>
          <p:spPr bwMode="auto">
            <a:xfrm flipH="1">
              <a:off x="5383" y="2533"/>
              <a:ext cx="120" cy="17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3" name="Oval 104"/>
            <p:cNvSpPr>
              <a:spLocks noChangeArrowheads="1"/>
            </p:cNvSpPr>
            <p:nvPr/>
          </p:nvSpPr>
          <p:spPr bwMode="auto">
            <a:xfrm>
              <a:off x="5116" y="3203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الهاتف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0274" name="Line 105"/>
            <p:cNvSpPr>
              <a:spLocks noChangeShapeType="1"/>
            </p:cNvSpPr>
            <p:nvPr/>
          </p:nvSpPr>
          <p:spPr bwMode="auto">
            <a:xfrm>
              <a:off x="4939" y="2527"/>
              <a:ext cx="174" cy="18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275" name="Line 106"/>
            <p:cNvSpPr>
              <a:spLocks noChangeShapeType="1"/>
            </p:cNvSpPr>
            <p:nvPr/>
          </p:nvSpPr>
          <p:spPr bwMode="auto">
            <a:xfrm>
              <a:off x="5305" y="3037"/>
              <a:ext cx="6" cy="1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0260" name="Group 107"/>
            <p:cNvGrpSpPr>
              <a:grpSpLocks/>
            </p:cNvGrpSpPr>
            <p:nvPr/>
          </p:nvGrpSpPr>
          <p:grpSpPr bwMode="auto">
            <a:xfrm>
              <a:off x="1291" y="3079"/>
              <a:ext cx="1512" cy="888"/>
              <a:chOff x="1164" y="1476"/>
              <a:chExt cx="1512" cy="888"/>
            </a:xfrm>
          </p:grpSpPr>
          <p:sp>
            <p:nvSpPr>
              <p:cNvPr id="10261" name="Rectangle 108"/>
              <p:cNvSpPr>
                <a:spLocks noChangeArrowheads="1"/>
              </p:cNvSpPr>
              <p:nvPr/>
            </p:nvSpPr>
            <p:spPr bwMode="auto">
              <a:xfrm>
                <a:off x="2052" y="1680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الفني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0262" name="Oval 109"/>
              <p:cNvSpPr>
                <a:spLocks noChangeArrowheads="1"/>
              </p:cNvSpPr>
              <p:nvPr/>
            </p:nvSpPr>
            <p:spPr bwMode="auto">
              <a:xfrm>
                <a:off x="1164" y="147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التخصص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0263" name="Line 110"/>
              <p:cNvSpPr>
                <a:spLocks noChangeShapeType="1"/>
              </p:cNvSpPr>
              <p:nvPr/>
            </p:nvSpPr>
            <p:spPr bwMode="auto">
              <a:xfrm flipH="1" flipV="1">
                <a:off x="1656" y="1656"/>
                <a:ext cx="396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264" name="Oval 111"/>
              <p:cNvSpPr>
                <a:spLocks noChangeArrowheads="1"/>
              </p:cNvSpPr>
              <p:nvPr/>
            </p:nvSpPr>
            <p:spPr bwMode="auto">
              <a:xfrm>
                <a:off x="1164" y="189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رقم الفني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0265" name="Line 112"/>
              <p:cNvSpPr>
                <a:spLocks noChangeShapeType="1"/>
              </p:cNvSpPr>
              <p:nvPr/>
            </p:nvSpPr>
            <p:spPr bwMode="auto">
              <a:xfrm flipH="1">
                <a:off x="1680" y="1920"/>
                <a:ext cx="384" cy="12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266" name="Oval 113"/>
              <p:cNvSpPr>
                <a:spLocks noChangeArrowheads="1"/>
              </p:cNvSpPr>
              <p:nvPr/>
            </p:nvSpPr>
            <p:spPr bwMode="auto">
              <a:xfrm>
                <a:off x="2100" y="207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0267" name="Line 114"/>
              <p:cNvSpPr>
                <a:spLocks noChangeShapeType="1"/>
              </p:cNvSpPr>
              <p:nvPr/>
            </p:nvSpPr>
            <p:spPr bwMode="auto">
              <a:xfrm>
                <a:off x="2352" y="2019"/>
                <a:ext cx="0" cy="6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10310" name="Oval 104"/>
            <p:cNvSpPr>
              <a:spLocks noChangeArrowheads="1"/>
            </p:cNvSpPr>
            <p:nvPr/>
          </p:nvSpPr>
          <p:spPr bwMode="auto">
            <a:xfrm>
              <a:off x="5070" y="3158"/>
              <a:ext cx="523" cy="37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الهاتف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</p:grpSp>
      <p:pic>
        <p:nvPicPr>
          <p:cNvPr id="10313" name="~PP91443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929.WAV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25356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3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3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3"/>
          <p:cNvSpPr>
            <a:spLocks noChangeArrowheads="1"/>
          </p:cNvSpPr>
          <p:nvPr/>
        </p:nvSpPr>
        <p:spPr bwMode="auto">
          <a:xfrm>
            <a:off x="1371600" y="319088"/>
            <a:ext cx="7519988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تحويل مخطط علاقة الكيان إلى مخطط قاعدة البيانات العلائقية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 </a:t>
            </a:r>
            <a:r>
              <a:rPr lang="en-GB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Entity Relationship to Relational Database Schema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66" name="Rectangle 122"/>
          <p:cNvSpPr>
            <a:spLocks noChangeArrowheads="1"/>
          </p:cNvSpPr>
          <p:nvPr/>
        </p:nvSpPr>
        <p:spPr bwMode="auto">
          <a:xfrm>
            <a:off x="76200" y="1187450"/>
            <a:ext cx="9601200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rtl="1"/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حل مثال رقم 1</a:t>
            </a:r>
          </a:p>
          <a:p>
            <a:pPr algn="r" rtl="1"/>
            <a:endParaRPr lang="ar-SA" sz="2400" b="1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67" name="Rectangle 2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69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70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71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72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73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74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75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76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78" name="Line 115"/>
          <p:cNvSpPr>
            <a:spLocks noChangeShapeType="1"/>
          </p:cNvSpPr>
          <p:nvPr/>
        </p:nvSpPr>
        <p:spPr bwMode="auto">
          <a:xfrm flipV="1">
            <a:off x="5314950" y="4643438"/>
            <a:ext cx="2667000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9" name="Line 116"/>
          <p:cNvSpPr>
            <a:spLocks noChangeShapeType="1"/>
          </p:cNvSpPr>
          <p:nvPr/>
        </p:nvSpPr>
        <p:spPr bwMode="auto">
          <a:xfrm flipV="1">
            <a:off x="4940300" y="5386388"/>
            <a:ext cx="2949575" cy="304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80" name="Line 117"/>
          <p:cNvSpPr>
            <a:spLocks noChangeShapeType="1"/>
          </p:cNvSpPr>
          <p:nvPr/>
        </p:nvSpPr>
        <p:spPr bwMode="auto">
          <a:xfrm flipH="1" flipV="1">
            <a:off x="4021138" y="5302250"/>
            <a:ext cx="3886200" cy="1066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81" name="Text Box 118"/>
          <p:cNvSpPr txBox="1">
            <a:spLocks noChangeArrowheads="1"/>
          </p:cNvSpPr>
          <p:nvPr/>
        </p:nvSpPr>
        <p:spPr bwMode="auto">
          <a:xfrm>
            <a:off x="1497013" y="4129088"/>
            <a:ext cx="7732712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العميل (</a:t>
            </a:r>
            <a:r>
              <a:rPr lang="ar-SA" sz="2800" u="sng">
                <a:latin typeface="Traditional Arabic" pitchFamily="2" charset="-78"/>
                <a:cs typeface="Traditional Arabic" pitchFamily="2" charset="-78"/>
              </a:rPr>
              <a:t>رقم العميل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  - الاسم)      الهاتف(</a:t>
            </a:r>
            <a:r>
              <a:rPr lang="ar-SA" sz="2800" u="sng">
                <a:latin typeface="Traditional Arabic" pitchFamily="2" charset="-78"/>
                <a:cs typeface="Traditional Arabic" pitchFamily="2" charset="-78"/>
              </a:rPr>
              <a:t>رقم العميل – رقم الهاتف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)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82" name="Text Box 119"/>
          <p:cNvSpPr txBox="1">
            <a:spLocks noChangeArrowheads="1"/>
          </p:cNvSpPr>
          <p:nvPr/>
        </p:nvSpPr>
        <p:spPr bwMode="auto">
          <a:xfrm>
            <a:off x="5600700" y="4700588"/>
            <a:ext cx="3705225" cy="73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lnSpc>
                <a:spcPct val="150000"/>
              </a:lnSpc>
              <a:spcBef>
                <a:spcPct val="20000"/>
              </a:spcBef>
              <a:buClr>
                <a:schemeClr val="hlink"/>
              </a:buClr>
              <a:buFont typeface="Wingdings" pitchFamily="2" charset="2"/>
              <a:buNone/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الجهاز (</a:t>
            </a:r>
            <a:r>
              <a:rPr lang="ar-SA" sz="2800" u="sng">
                <a:latin typeface="Traditional Arabic" pitchFamily="2" charset="-78"/>
                <a:cs typeface="Traditional Arabic" pitchFamily="2" charset="-78"/>
              </a:rPr>
              <a:t>رقم الجهاز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 - الصنف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83" name="Text Box 120"/>
          <p:cNvSpPr txBox="1">
            <a:spLocks noChangeArrowheads="1"/>
          </p:cNvSpPr>
          <p:nvPr/>
        </p:nvSpPr>
        <p:spPr bwMode="auto">
          <a:xfrm>
            <a:off x="4667250" y="5576888"/>
            <a:ext cx="46386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قطعة الغيار (</a:t>
            </a:r>
            <a:r>
              <a:rPr lang="ar-SA" sz="2800" u="sng">
                <a:latin typeface="Traditional Arabic" pitchFamily="2" charset="-78"/>
                <a:cs typeface="Traditional Arabic" pitchFamily="2" charset="-78"/>
              </a:rPr>
              <a:t>رقم القطعة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 – السعر)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84" name="Text Box 121"/>
          <p:cNvSpPr txBox="1">
            <a:spLocks noChangeArrowheads="1"/>
          </p:cNvSpPr>
          <p:nvPr/>
        </p:nvSpPr>
        <p:spPr bwMode="auto">
          <a:xfrm>
            <a:off x="3756025" y="6186488"/>
            <a:ext cx="5511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الفني (</a:t>
            </a:r>
            <a:r>
              <a:rPr lang="ar-SA" sz="2800" u="sng">
                <a:latin typeface="Traditional Arabic" pitchFamily="2" charset="-78"/>
                <a:cs typeface="Traditional Arabic" pitchFamily="2" charset="-78"/>
              </a:rPr>
              <a:t>رقم الفني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 – الاسم – التخصص)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97" name="Text Box 122"/>
          <p:cNvSpPr txBox="1">
            <a:spLocks noChangeArrowheads="1"/>
          </p:cNvSpPr>
          <p:nvPr/>
        </p:nvSpPr>
        <p:spPr bwMode="auto">
          <a:xfrm>
            <a:off x="3924300" y="4872038"/>
            <a:ext cx="193357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– رقم العميل 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286" name="Text Box 123"/>
          <p:cNvSpPr txBox="1">
            <a:spLocks noChangeArrowheads="1"/>
          </p:cNvSpPr>
          <p:nvPr/>
        </p:nvSpPr>
        <p:spPr bwMode="auto">
          <a:xfrm>
            <a:off x="304800" y="4867275"/>
            <a:ext cx="2565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– تاريخ التصليح)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99" name="Text Box 124"/>
          <p:cNvSpPr txBox="1">
            <a:spLocks noChangeArrowheads="1"/>
          </p:cNvSpPr>
          <p:nvPr/>
        </p:nvSpPr>
        <p:spPr bwMode="auto">
          <a:xfrm>
            <a:off x="2667000" y="4872038"/>
            <a:ext cx="1647825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– رقم الفني  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00" name="Text Box 125"/>
          <p:cNvSpPr txBox="1">
            <a:spLocks noChangeArrowheads="1"/>
          </p:cNvSpPr>
          <p:nvPr/>
        </p:nvSpPr>
        <p:spPr bwMode="auto">
          <a:xfrm>
            <a:off x="1281113" y="5595938"/>
            <a:ext cx="4119562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800">
                <a:latin typeface="Traditional Arabic" pitchFamily="2" charset="-78"/>
                <a:cs typeface="Traditional Arabic" pitchFamily="2" charset="-78"/>
              </a:rPr>
              <a:t>يحتاج(</a:t>
            </a:r>
            <a:r>
              <a:rPr lang="ar-SA" sz="2800" u="sng">
                <a:latin typeface="Traditional Arabic" pitchFamily="2" charset="-78"/>
                <a:cs typeface="Traditional Arabic" pitchFamily="2" charset="-78"/>
              </a:rPr>
              <a:t>رقم الجهاز– رقم القطعة</a:t>
            </a:r>
            <a:r>
              <a:rPr lang="ar-SA" sz="2800">
                <a:latin typeface="Traditional Arabic" pitchFamily="2" charset="-78"/>
                <a:cs typeface="Traditional Arabic" pitchFamily="2" charset="-78"/>
              </a:rPr>
              <a:t> – العدد)</a:t>
            </a:r>
            <a:endParaRPr lang="en-US" sz="28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1353" name="Line 89"/>
          <p:cNvSpPr>
            <a:spLocks noChangeShapeType="1"/>
          </p:cNvSpPr>
          <p:nvPr/>
        </p:nvSpPr>
        <p:spPr bwMode="auto">
          <a:xfrm flipH="1">
            <a:off x="4448175" y="5373688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354" name="Line 90"/>
          <p:cNvSpPr>
            <a:spLocks noChangeShapeType="1"/>
          </p:cNvSpPr>
          <p:nvPr/>
        </p:nvSpPr>
        <p:spPr bwMode="auto">
          <a:xfrm flipH="1">
            <a:off x="3081338" y="5373688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355" name="Line 91"/>
          <p:cNvSpPr>
            <a:spLocks noChangeShapeType="1"/>
          </p:cNvSpPr>
          <p:nvPr/>
        </p:nvSpPr>
        <p:spPr bwMode="auto">
          <a:xfrm flipH="1">
            <a:off x="3729038" y="6165850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1356" name="Group 92"/>
          <p:cNvGrpSpPr>
            <a:grpSpLocks/>
          </p:cNvGrpSpPr>
          <p:nvPr/>
        </p:nvGrpSpPr>
        <p:grpSpPr bwMode="auto">
          <a:xfrm>
            <a:off x="849313" y="1525588"/>
            <a:ext cx="8286750" cy="2724150"/>
            <a:chOff x="535" y="2251"/>
            <a:chExt cx="5220" cy="1716"/>
          </a:xfrm>
        </p:grpSpPr>
        <p:grpSp>
          <p:nvGrpSpPr>
            <p:cNvPr id="11357" name="Group 60"/>
            <p:cNvGrpSpPr>
              <a:grpSpLocks/>
            </p:cNvGrpSpPr>
            <p:nvPr/>
          </p:nvGrpSpPr>
          <p:grpSpPr bwMode="auto">
            <a:xfrm>
              <a:off x="535" y="2323"/>
              <a:ext cx="1488" cy="720"/>
              <a:chOff x="408" y="720"/>
              <a:chExt cx="1488" cy="720"/>
            </a:xfrm>
          </p:grpSpPr>
          <p:sp>
            <p:nvSpPr>
              <p:cNvPr id="11358" name="Rectangle 61"/>
              <p:cNvSpPr>
                <a:spLocks noChangeArrowheads="1"/>
              </p:cNvSpPr>
              <p:nvPr/>
            </p:nvSpPr>
            <p:spPr bwMode="auto">
              <a:xfrm>
                <a:off x="1272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قطعة الغيار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grpSp>
            <p:nvGrpSpPr>
              <p:cNvPr id="11359" name="Group 62"/>
              <p:cNvGrpSpPr>
                <a:grpSpLocks/>
              </p:cNvGrpSpPr>
              <p:nvPr/>
            </p:nvGrpSpPr>
            <p:grpSpPr bwMode="auto">
              <a:xfrm>
                <a:off x="408" y="720"/>
                <a:ext cx="1008" cy="672"/>
                <a:chOff x="408" y="720"/>
                <a:chExt cx="1008" cy="672"/>
              </a:xfrm>
            </p:grpSpPr>
            <p:sp>
              <p:nvSpPr>
                <p:cNvPr id="11360" name="Oval 63"/>
                <p:cNvSpPr>
                  <a:spLocks noChangeArrowheads="1"/>
                </p:cNvSpPr>
                <p:nvPr/>
              </p:nvSpPr>
              <p:spPr bwMode="auto">
                <a:xfrm flipH="1">
                  <a:off x="408" y="1104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السعر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1361" name="Oval 64"/>
                <p:cNvSpPr>
                  <a:spLocks noChangeArrowheads="1"/>
                </p:cNvSpPr>
                <p:nvPr/>
              </p:nvSpPr>
              <p:spPr bwMode="auto">
                <a:xfrm flipH="1">
                  <a:off x="648" y="720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 u="sng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رقم</a:t>
                  </a:r>
                  <a:endParaRPr lang="en-US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1362" name="Line 65"/>
                <p:cNvSpPr>
                  <a:spLocks noChangeShapeType="1"/>
                </p:cNvSpPr>
                <p:nvPr/>
              </p:nvSpPr>
              <p:spPr bwMode="auto">
                <a:xfrm>
                  <a:off x="1080" y="900"/>
                  <a:ext cx="336" cy="192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363" name="Line 66"/>
                <p:cNvSpPr>
                  <a:spLocks noChangeShapeType="1"/>
                </p:cNvSpPr>
                <p:nvPr/>
              </p:nvSpPr>
              <p:spPr bwMode="auto">
                <a:xfrm>
                  <a:off x="840" y="1248"/>
                  <a:ext cx="432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364" name="Group 67"/>
            <p:cNvGrpSpPr>
              <a:grpSpLocks/>
            </p:cNvGrpSpPr>
            <p:nvPr/>
          </p:nvGrpSpPr>
          <p:grpSpPr bwMode="auto">
            <a:xfrm>
              <a:off x="2959" y="2251"/>
              <a:ext cx="1116" cy="792"/>
              <a:chOff x="2832" y="648"/>
              <a:chExt cx="1116" cy="792"/>
            </a:xfrm>
          </p:grpSpPr>
          <p:sp>
            <p:nvSpPr>
              <p:cNvPr id="11365" name="Rectangle 68"/>
              <p:cNvSpPr>
                <a:spLocks noChangeArrowheads="1"/>
              </p:cNvSpPr>
              <p:nvPr/>
            </p:nvSpPr>
            <p:spPr bwMode="auto">
              <a:xfrm>
                <a:off x="3084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الجهاز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grpSp>
            <p:nvGrpSpPr>
              <p:cNvPr id="11366" name="Group 69"/>
              <p:cNvGrpSpPr>
                <a:grpSpLocks/>
              </p:cNvGrpSpPr>
              <p:nvPr/>
            </p:nvGrpSpPr>
            <p:grpSpPr bwMode="auto">
              <a:xfrm>
                <a:off x="2832" y="648"/>
                <a:ext cx="1116" cy="462"/>
                <a:chOff x="2832" y="648"/>
                <a:chExt cx="1116" cy="462"/>
              </a:xfrm>
            </p:grpSpPr>
            <p:sp>
              <p:nvSpPr>
                <p:cNvPr id="11367" name="Oval 70"/>
                <p:cNvSpPr>
                  <a:spLocks noChangeArrowheads="1"/>
                </p:cNvSpPr>
                <p:nvPr/>
              </p:nvSpPr>
              <p:spPr bwMode="auto">
                <a:xfrm>
                  <a:off x="2832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 u="sng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رقم</a:t>
                  </a:r>
                  <a:endParaRPr lang="en-US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1368" name="Oval 71"/>
                <p:cNvSpPr>
                  <a:spLocks noChangeArrowheads="1"/>
                </p:cNvSpPr>
                <p:nvPr/>
              </p:nvSpPr>
              <p:spPr bwMode="auto">
                <a:xfrm>
                  <a:off x="3516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الصنف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1369" name="Line 72"/>
                <p:cNvSpPr>
                  <a:spLocks noChangeShapeType="1"/>
                </p:cNvSpPr>
                <p:nvPr/>
              </p:nvSpPr>
              <p:spPr bwMode="auto">
                <a:xfrm flipH="1">
                  <a:off x="3588" y="930"/>
                  <a:ext cx="132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370" name="Line 73"/>
                <p:cNvSpPr>
                  <a:spLocks noChangeShapeType="1"/>
                </p:cNvSpPr>
                <p:nvPr/>
              </p:nvSpPr>
              <p:spPr bwMode="auto">
                <a:xfrm>
                  <a:off x="3036" y="924"/>
                  <a:ext cx="216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1371" name="Group 74"/>
            <p:cNvGrpSpPr>
              <a:grpSpLocks/>
            </p:cNvGrpSpPr>
            <p:nvPr/>
          </p:nvGrpSpPr>
          <p:grpSpPr bwMode="auto">
            <a:xfrm>
              <a:off x="2791" y="3043"/>
              <a:ext cx="1488" cy="732"/>
              <a:chOff x="2664" y="1440"/>
              <a:chExt cx="1488" cy="732"/>
            </a:xfrm>
          </p:grpSpPr>
          <p:sp>
            <p:nvSpPr>
              <p:cNvPr id="11372" name="Oval 75"/>
              <p:cNvSpPr>
                <a:spLocks noChangeArrowheads="1"/>
              </p:cNvSpPr>
              <p:nvPr/>
            </p:nvSpPr>
            <p:spPr bwMode="auto">
              <a:xfrm flipH="1">
                <a:off x="3720" y="1884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التاريخ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1373" name="Line 76"/>
              <p:cNvSpPr>
                <a:spLocks noChangeShapeType="1"/>
              </p:cNvSpPr>
              <p:nvPr/>
            </p:nvSpPr>
            <p:spPr bwMode="auto">
              <a:xfrm>
                <a:off x="3540" y="1932"/>
                <a:ext cx="192" cy="12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374" name="Line 77"/>
              <p:cNvSpPr>
                <a:spLocks noChangeShapeType="1"/>
              </p:cNvSpPr>
              <p:nvPr/>
            </p:nvSpPr>
            <p:spPr bwMode="auto">
              <a:xfrm flipH="1">
                <a:off x="2664" y="1824"/>
                <a:ext cx="34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375" name="AutoShape 78"/>
              <p:cNvSpPr>
                <a:spLocks noChangeArrowheads="1"/>
              </p:cNvSpPr>
              <p:nvPr/>
            </p:nvSpPr>
            <p:spPr bwMode="auto">
              <a:xfrm>
                <a:off x="3024" y="1644"/>
                <a:ext cx="732" cy="348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يصلح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1376" name="Line 79"/>
              <p:cNvSpPr>
                <a:spLocks noChangeShapeType="1"/>
              </p:cNvSpPr>
              <p:nvPr/>
            </p:nvSpPr>
            <p:spPr bwMode="auto">
              <a:xfrm flipH="1">
                <a:off x="3396" y="1440"/>
                <a:ext cx="0" cy="204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377" name="Text Box 80"/>
              <p:cNvSpPr txBox="1">
                <a:spLocks noChangeArrowheads="1"/>
              </p:cNvSpPr>
              <p:nvPr/>
            </p:nvSpPr>
            <p:spPr bwMode="auto">
              <a:xfrm>
                <a:off x="3396" y="1488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sp>
            <p:nvSpPr>
              <p:cNvPr id="11378" name="Text Box 81"/>
              <p:cNvSpPr txBox="1">
                <a:spLocks noChangeArrowheads="1"/>
              </p:cNvSpPr>
              <p:nvPr/>
            </p:nvSpPr>
            <p:spPr bwMode="auto">
              <a:xfrm>
                <a:off x="2790" y="1655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ar-SA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  <a:endParaRPr lang="en-US" sz="1400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</p:grpSp>
        <p:grpSp>
          <p:nvGrpSpPr>
            <p:cNvPr id="11379" name="Group 82"/>
            <p:cNvGrpSpPr>
              <a:grpSpLocks/>
            </p:cNvGrpSpPr>
            <p:nvPr/>
          </p:nvGrpSpPr>
          <p:grpSpPr bwMode="auto">
            <a:xfrm>
              <a:off x="2023" y="2275"/>
              <a:ext cx="1188" cy="816"/>
              <a:chOff x="1896" y="672"/>
              <a:chExt cx="1188" cy="816"/>
            </a:xfrm>
          </p:grpSpPr>
          <p:sp>
            <p:nvSpPr>
              <p:cNvPr id="11380" name="AutoShape 83"/>
              <p:cNvSpPr>
                <a:spLocks noChangeArrowheads="1"/>
              </p:cNvSpPr>
              <p:nvPr/>
            </p:nvSpPr>
            <p:spPr bwMode="auto">
              <a:xfrm>
                <a:off x="2124" y="1128"/>
                <a:ext cx="720" cy="336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يحتاج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1381" name="Line 84"/>
              <p:cNvSpPr>
                <a:spLocks noChangeShapeType="1"/>
              </p:cNvSpPr>
              <p:nvPr/>
            </p:nvSpPr>
            <p:spPr bwMode="auto">
              <a:xfrm flipH="1">
                <a:off x="1896" y="1296"/>
                <a:ext cx="24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382" name="Line 85"/>
              <p:cNvSpPr>
                <a:spLocks noChangeShapeType="1"/>
              </p:cNvSpPr>
              <p:nvPr/>
            </p:nvSpPr>
            <p:spPr bwMode="auto">
              <a:xfrm>
                <a:off x="2844" y="1296"/>
                <a:ext cx="240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383" name="Line 86"/>
              <p:cNvSpPr>
                <a:spLocks noChangeShapeType="1"/>
              </p:cNvSpPr>
              <p:nvPr/>
            </p:nvSpPr>
            <p:spPr bwMode="auto">
              <a:xfrm>
                <a:off x="2412" y="1488"/>
                <a:ext cx="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84" name="Text Box 87"/>
              <p:cNvSpPr txBox="1">
                <a:spLocks noChangeArrowheads="1"/>
              </p:cNvSpPr>
              <p:nvPr/>
            </p:nvSpPr>
            <p:spPr bwMode="auto">
              <a:xfrm>
                <a:off x="1986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sp>
            <p:nvSpPr>
              <p:cNvPr id="11385" name="Text Box 88"/>
              <p:cNvSpPr txBox="1">
                <a:spLocks noChangeArrowheads="1"/>
              </p:cNvSpPr>
              <p:nvPr/>
            </p:nvSpPr>
            <p:spPr bwMode="auto">
              <a:xfrm>
                <a:off x="2886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  <p:sp>
            <p:nvSpPr>
              <p:cNvPr id="11386" name="Oval 89"/>
              <p:cNvSpPr>
                <a:spLocks noChangeArrowheads="1"/>
              </p:cNvSpPr>
              <p:nvPr/>
            </p:nvSpPr>
            <p:spPr bwMode="auto">
              <a:xfrm flipH="1">
                <a:off x="2016" y="672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العدد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1387" name="Line 90"/>
              <p:cNvSpPr>
                <a:spLocks noChangeShapeType="1"/>
              </p:cNvSpPr>
              <p:nvPr/>
            </p:nvSpPr>
            <p:spPr bwMode="auto">
              <a:xfrm>
                <a:off x="2292" y="948"/>
                <a:ext cx="132" cy="21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388" name="Group 91"/>
            <p:cNvGrpSpPr>
              <a:grpSpLocks/>
            </p:cNvGrpSpPr>
            <p:nvPr/>
          </p:nvGrpSpPr>
          <p:grpSpPr bwMode="auto">
            <a:xfrm>
              <a:off x="3823" y="2719"/>
              <a:ext cx="1158" cy="360"/>
              <a:chOff x="3696" y="1116"/>
              <a:chExt cx="1158" cy="360"/>
            </a:xfrm>
          </p:grpSpPr>
          <p:grpSp>
            <p:nvGrpSpPr>
              <p:cNvPr id="11389" name="Group 92"/>
              <p:cNvGrpSpPr>
                <a:grpSpLocks/>
              </p:cNvGrpSpPr>
              <p:nvPr/>
            </p:nvGrpSpPr>
            <p:grpSpPr bwMode="auto">
              <a:xfrm>
                <a:off x="3696" y="1116"/>
                <a:ext cx="1068" cy="360"/>
                <a:chOff x="3696" y="1116"/>
                <a:chExt cx="1068" cy="360"/>
              </a:xfrm>
            </p:grpSpPr>
            <p:sp>
              <p:nvSpPr>
                <p:cNvPr id="11390" name="AutoShape 93"/>
                <p:cNvSpPr>
                  <a:spLocks noChangeArrowheads="1"/>
                </p:cNvSpPr>
                <p:nvPr/>
              </p:nvSpPr>
              <p:spPr bwMode="auto">
                <a:xfrm>
                  <a:off x="3984" y="1116"/>
                  <a:ext cx="624" cy="360"/>
                </a:xfrm>
                <a:prstGeom prst="flowChartDecision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يملك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1391" name="Line 94"/>
                <p:cNvSpPr>
                  <a:spLocks noChangeShapeType="1"/>
                </p:cNvSpPr>
                <p:nvPr/>
              </p:nvSpPr>
              <p:spPr bwMode="auto">
                <a:xfrm>
                  <a:off x="3696" y="1296"/>
                  <a:ext cx="282" cy="0"/>
                </a:xfrm>
                <a:prstGeom prst="line">
                  <a:avLst/>
                </a:prstGeom>
                <a:noFill/>
                <a:ln w="38100" cmpd="dbl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1392" name="Text Box 95"/>
                <p:cNvSpPr txBox="1">
                  <a:spLocks noChangeArrowheads="1"/>
                </p:cNvSpPr>
                <p:nvPr/>
              </p:nvSpPr>
              <p:spPr bwMode="auto">
                <a:xfrm>
                  <a:off x="4608" y="1140"/>
                  <a:ext cx="156" cy="1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9pPr>
                </a:lstStyle>
                <a:p>
                  <a:pPr algn="ctr" rtl="1">
                    <a:spcBef>
                      <a:spcPct val="50000"/>
                    </a:spcBef>
                  </a:pPr>
                  <a:r>
                    <a:rPr lang="en-US" sz="1400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1</a:t>
                  </a:r>
                </a:p>
              </p:txBody>
            </p:sp>
            <p:sp>
              <p:nvSpPr>
                <p:cNvPr id="11393" name="Text Box 96"/>
                <p:cNvSpPr txBox="1">
                  <a:spLocks noChangeArrowheads="1"/>
                </p:cNvSpPr>
                <p:nvPr/>
              </p:nvSpPr>
              <p:spPr bwMode="auto">
                <a:xfrm>
                  <a:off x="3834" y="1139"/>
                  <a:ext cx="116" cy="1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9pPr>
                </a:lstStyle>
                <a:p>
                  <a:pPr algn="ctr" rtl="1">
                    <a:spcBef>
                      <a:spcPct val="50000"/>
                    </a:spcBef>
                  </a:pPr>
                  <a:r>
                    <a:rPr lang="en-US" sz="1400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N</a:t>
                  </a:r>
                </a:p>
              </p:txBody>
            </p:sp>
          </p:grpSp>
          <p:sp>
            <p:nvSpPr>
              <p:cNvPr id="11394" name="Line 97"/>
              <p:cNvSpPr>
                <a:spLocks noChangeShapeType="1"/>
              </p:cNvSpPr>
              <p:nvPr/>
            </p:nvSpPr>
            <p:spPr bwMode="auto">
              <a:xfrm>
                <a:off x="4590" y="1296"/>
                <a:ext cx="2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1395" name="Rectangle 99"/>
            <p:cNvSpPr>
              <a:spLocks noChangeArrowheads="1"/>
            </p:cNvSpPr>
            <p:nvPr/>
          </p:nvSpPr>
          <p:spPr bwMode="auto">
            <a:xfrm>
              <a:off x="4987" y="2707"/>
              <a:ext cx="624" cy="336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العميل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1396" name="Oval 101"/>
            <p:cNvSpPr>
              <a:spLocks noChangeArrowheads="1"/>
            </p:cNvSpPr>
            <p:nvPr/>
          </p:nvSpPr>
          <p:spPr bwMode="auto">
            <a:xfrm>
              <a:off x="4639" y="2251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رقم</a:t>
              </a:r>
              <a:endParaRPr lang="en-US" b="1" u="sng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1397" name="Oval 102"/>
            <p:cNvSpPr>
              <a:spLocks noChangeArrowheads="1"/>
            </p:cNvSpPr>
            <p:nvPr/>
          </p:nvSpPr>
          <p:spPr bwMode="auto">
            <a:xfrm>
              <a:off x="5323" y="2251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الاسم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1398" name="Line 103"/>
            <p:cNvSpPr>
              <a:spLocks noChangeShapeType="1"/>
            </p:cNvSpPr>
            <p:nvPr/>
          </p:nvSpPr>
          <p:spPr bwMode="auto">
            <a:xfrm flipH="1">
              <a:off x="5383" y="2533"/>
              <a:ext cx="120" cy="17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399" name="Oval 104"/>
            <p:cNvSpPr>
              <a:spLocks noChangeArrowheads="1"/>
            </p:cNvSpPr>
            <p:nvPr/>
          </p:nvSpPr>
          <p:spPr bwMode="auto">
            <a:xfrm>
              <a:off x="5116" y="3203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الهاتف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1400" name="Line 105"/>
            <p:cNvSpPr>
              <a:spLocks noChangeShapeType="1"/>
            </p:cNvSpPr>
            <p:nvPr/>
          </p:nvSpPr>
          <p:spPr bwMode="auto">
            <a:xfrm>
              <a:off x="4939" y="2527"/>
              <a:ext cx="174" cy="18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401" name="Line 106"/>
            <p:cNvSpPr>
              <a:spLocks noChangeShapeType="1"/>
            </p:cNvSpPr>
            <p:nvPr/>
          </p:nvSpPr>
          <p:spPr bwMode="auto">
            <a:xfrm>
              <a:off x="5305" y="3037"/>
              <a:ext cx="6" cy="1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1402" name="Group 107"/>
            <p:cNvGrpSpPr>
              <a:grpSpLocks/>
            </p:cNvGrpSpPr>
            <p:nvPr/>
          </p:nvGrpSpPr>
          <p:grpSpPr bwMode="auto">
            <a:xfrm>
              <a:off x="1291" y="3079"/>
              <a:ext cx="1512" cy="888"/>
              <a:chOff x="1164" y="1476"/>
              <a:chExt cx="1512" cy="888"/>
            </a:xfrm>
          </p:grpSpPr>
          <p:sp>
            <p:nvSpPr>
              <p:cNvPr id="11403" name="Rectangle 108"/>
              <p:cNvSpPr>
                <a:spLocks noChangeArrowheads="1"/>
              </p:cNvSpPr>
              <p:nvPr/>
            </p:nvSpPr>
            <p:spPr bwMode="auto">
              <a:xfrm>
                <a:off x="2052" y="1680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الفني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1404" name="Oval 109"/>
              <p:cNvSpPr>
                <a:spLocks noChangeArrowheads="1"/>
              </p:cNvSpPr>
              <p:nvPr/>
            </p:nvSpPr>
            <p:spPr bwMode="auto">
              <a:xfrm>
                <a:off x="1164" y="147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التخصص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1405" name="Line 110"/>
              <p:cNvSpPr>
                <a:spLocks noChangeShapeType="1"/>
              </p:cNvSpPr>
              <p:nvPr/>
            </p:nvSpPr>
            <p:spPr bwMode="auto">
              <a:xfrm flipH="1" flipV="1">
                <a:off x="1656" y="1656"/>
                <a:ext cx="396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406" name="Oval 111"/>
              <p:cNvSpPr>
                <a:spLocks noChangeArrowheads="1"/>
              </p:cNvSpPr>
              <p:nvPr/>
            </p:nvSpPr>
            <p:spPr bwMode="auto">
              <a:xfrm>
                <a:off x="1164" y="189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رقم الفني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1407" name="Line 112"/>
              <p:cNvSpPr>
                <a:spLocks noChangeShapeType="1"/>
              </p:cNvSpPr>
              <p:nvPr/>
            </p:nvSpPr>
            <p:spPr bwMode="auto">
              <a:xfrm flipH="1">
                <a:off x="1680" y="1920"/>
                <a:ext cx="384" cy="12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408" name="Oval 113"/>
              <p:cNvSpPr>
                <a:spLocks noChangeArrowheads="1"/>
              </p:cNvSpPr>
              <p:nvPr/>
            </p:nvSpPr>
            <p:spPr bwMode="auto">
              <a:xfrm>
                <a:off x="2100" y="207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1409" name="Line 114"/>
              <p:cNvSpPr>
                <a:spLocks noChangeShapeType="1"/>
              </p:cNvSpPr>
              <p:nvPr/>
            </p:nvSpPr>
            <p:spPr bwMode="auto">
              <a:xfrm>
                <a:off x="2352" y="2019"/>
                <a:ext cx="0" cy="6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>
                <a:spAutoFit/>
              </a:bodyPr>
              <a:lstStyle/>
              <a:p>
                <a:endParaRPr lang="en-US"/>
              </a:p>
            </p:txBody>
          </p:sp>
        </p:grpSp>
        <p:sp>
          <p:nvSpPr>
            <p:cNvPr id="11410" name="Oval 104"/>
            <p:cNvSpPr>
              <a:spLocks noChangeArrowheads="1"/>
            </p:cNvSpPr>
            <p:nvPr/>
          </p:nvSpPr>
          <p:spPr bwMode="auto">
            <a:xfrm>
              <a:off x="5070" y="3158"/>
              <a:ext cx="523" cy="37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الهاتف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</p:grpSp>
      <p:sp>
        <p:nvSpPr>
          <p:cNvPr id="11411" name="Line 147"/>
          <p:cNvSpPr>
            <a:spLocks noChangeShapeType="1"/>
          </p:cNvSpPr>
          <p:nvPr/>
        </p:nvSpPr>
        <p:spPr bwMode="auto">
          <a:xfrm flipH="1">
            <a:off x="4089400" y="4652963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412" name="Line 148"/>
          <p:cNvSpPr>
            <a:spLocks noChangeShapeType="1"/>
          </p:cNvSpPr>
          <p:nvPr/>
        </p:nvSpPr>
        <p:spPr bwMode="auto">
          <a:xfrm flipH="1">
            <a:off x="2505075" y="6165850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1413" name="~PP11490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1757.WAV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55364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4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4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3"/>
          <p:cNvSpPr>
            <a:spLocks noChangeArrowheads="1"/>
          </p:cNvSpPr>
          <p:nvPr/>
        </p:nvSpPr>
        <p:spPr bwMode="auto">
          <a:xfrm>
            <a:off x="1371600" y="319088"/>
            <a:ext cx="7519988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تحويل مخطط علاقة الكيان إلى مخطط قاعدة البيانات العلائقية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 </a:t>
            </a:r>
            <a:r>
              <a:rPr lang="en-GB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Entity Relationship to Relational Database Schema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0" name="Rectangle 81"/>
          <p:cNvSpPr>
            <a:spLocks noChangeArrowheads="1"/>
          </p:cNvSpPr>
          <p:nvPr/>
        </p:nvSpPr>
        <p:spPr bwMode="auto">
          <a:xfrm>
            <a:off x="76200" y="1366838"/>
            <a:ext cx="9601200" cy="193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rtl="1"/>
            <a:r>
              <a:rPr lang="ar-SA" sz="2400" b="1" dirty="0">
                <a:latin typeface="Traditional Arabic" pitchFamily="2" charset="-78"/>
                <a:cs typeface="Traditional Arabic" pitchFamily="2" charset="-78"/>
              </a:rPr>
              <a:t>مثال رقم 2</a:t>
            </a:r>
          </a:p>
          <a:p>
            <a:pPr algn="r" rtl="1"/>
            <a:r>
              <a:rPr lang="ar-SA" sz="2400" dirty="0">
                <a:latin typeface="Traditional Arabic" pitchFamily="2" charset="-78"/>
                <a:cs typeface="Traditional Arabic" pitchFamily="2" charset="-78"/>
              </a:rPr>
              <a:t>الشكل التالي يمثل </a:t>
            </a:r>
            <a:r>
              <a:rPr lang="ar-SA" sz="2400" dirty="0" smtClean="0">
                <a:latin typeface="Traditional Arabic" pitchFamily="2" charset="-78"/>
                <a:cs typeface="Traditional Arabic" pitchFamily="2" charset="-78"/>
              </a:rPr>
              <a:t>مخطط </a:t>
            </a:r>
            <a:r>
              <a:rPr lang="en-US" sz="2400" dirty="0">
                <a:latin typeface="Traditional Arabic" pitchFamily="2" charset="-78"/>
                <a:cs typeface="Traditional Arabic" pitchFamily="2" charset="-78"/>
              </a:rPr>
              <a:t>(ER)</a:t>
            </a:r>
            <a:r>
              <a:rPr lang="ar-SA" sz="2400" dirty="0">
                <a:latin typeface="Traditional Arabic" pitchFamily="2" charset="-78"/>
                <a:cs typeface="Traditional Arabic" pitchFamily="2" charset="-78"/>
              </a:rPr>
              <a:t> لتمثيل بيانات تسجيل المرضى في مركز طبي.</a:t>
            </a:r>
          </a:p>
          <a:p>
            <a:pPr algn="r" rtl="1"/>
            <a:endParaRPr lang="en-US" sz="2400" dirty="0">
              <a:latin typeface="Traditional Arabic" pitchFamily="2" charset="-78"/>
              <a:cs typeface="Traditional Arabic" pitchFamily="2" charset="-78"/>
            </a:endParaRPr>
          </a:p>
          <a:p>
            <a:pPr algn="r" rtl="1"/>
            <a:r>
              <a:rPr lang="ar-SA" sz="2400" dirty="0">
                <a:latin typeface="Traditional Arabic" pitchFamily="2" charset="-78"/>
                <a:cs typeface="Traditional Arabic" pitchFamily="2" charset="-78"/>
              </a:rPr>
              <a:t>المطلوب هو تحويل الشكل من مخطط الكيان العلائقي الى مخطط قواعد البيانات.</a:t>
            </a:r>
            <a:endParaRPr lang="en-US" sz="2400" dirty="0">
              <a:latin typeface="Traditional Arabic" pitchFamily="2" charset="-78"/>
              <a:cs typeface="Traditional Arabic" pitchFamily="2" charset="-78"/>
            </a:endParaRPr>
          </a:p>
          <a:p>
            <a:pPr algn="r" rtl="1"/>
            <a:endParaRPr lang="ar-SA" sz="2400" dirty="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1" name="Rectangle 2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2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3" name="Rectangle 5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4" name="Rectangle 5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5" name="Rectangle 5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6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7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8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299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2300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grpSp>
        <p:nvGrpSpPr>
          <p:cNvPr id="12301" name="Group 60"/>
          <p:cNvGrpSpPr>
            <a:grpSpLocks/>
          </p:cNvGrpSpPr>
          <p:nvPr/>
        </p:nvGrpSpPr>
        <p:grpSpPr bwMode="auto">
          <a:xfrm>
            <a:off x="920750" y="3141663"/>
            <a:ext cx="8286750" cy="3200400"/>
            <a:chOff x="324" y="648"/>
            <a:chExt cx="5220" cy="2016"/>
          </a:xfrm>
        </p:grpSpPr>
        <p:grpSp>
          <p:nvGrpSpPr>
            <p:cNvPr id="12302" name="Group 4"/>
            <p:cNvGrpSpPr>
              <a:grpSpLocks/>
            </p:cNvGrpSpPr>
            <p:nvPr/>
          </p:nvGrpSpPr>
          <p:grpSpPr bwMode="auto">
            <a:xfrm>
              <a:off x="2748" y="648"/>
              <a:ext cx="1116" cy="792"/>
              <a:chOff x="2748" y="648"/>
              <a:chExt cx="1116" cy="792"/>
            </a:xfrm>
          </p:grpSpPr>
          <p:sp>
            <p:nvSpPr>
              <p:cNvPr id="12352" name="Rectangle 5"/>
              <p:cNvSpPr>
                <a:spLocks noChangeArrowheads="1"/>
              </p:cNvSpPr>
              <p:nvPr/>
            </p:nvSpPr>
            <p:spPr bwMode="auto">
              <a:xfrm>
                <a:off x="3000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المريض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grpSp>
            <p:nvGrpSpPr>
              <p:cNvPr id="12353" name="Group 6"/>
              <p:cNvGrpSpPr>
                <a:grpSpLocks/>
              </p:cNvGrpSpPr>
              <p:nvPr/>
            </p:nvGrpSpPr>
            <p:grpSpPr bwMode="auto">
              <a:xfrm>
                <a:off x="2748" y="648"/>
                <a:ext cx="1116" cy="462"/>
                <a:chOff x="2832" y="648"/>
                <a:chExt cx="1116" cy="462"/>
              </a:xfrm>
            </p:grpSpPr>
            <p:sp>
              <p:nvSpPr>
                <p:cNvPr id="12354" name="Oval 7"/>
                <p:cNvSpPr>
                  <a:spLocks noChangeArrowheads="1"/>
                </p:cNvSpPr>
                <p:nvPr/>
              </p:nvSpPr>
              <p:spPr bwMode="auto">
                <a:xfrm>
                  <a:off x="2832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 u="sng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رقم</a:t>
                  </a:r>
                  <a:endParaRPr lang="en-US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2355" name="Oval 8"/>
                <p:cNvSpPr>
                  <a:spLocks noChangeArrowheads="1"/>
                </p:cNvSpPr>
                <p:nvPr/>
              </p:nvSpPr>
              <p:spPr bwMode="auto">
                <a:xfrm>
                  <a:off x="3516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الاسم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2356" name="Line 9"/>
                <p:cNvSpPr>
                  <a:spLocks noChangeShapeType="1"/>
                </p:cNvSpPr>
                <p:nvPr/>
              </p:nvSpPr>
              <p:spPr bwMode="auto">
                <a:xfrm flipH="1">
                  <a:off x="3588" y="930"/>
                  <a:ext cx="132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2357" name="Line 10"/>
                <p:cNvSpPr>
                  <a:spLocks noChangeShapeType="1"/>
                </p:cNvSpPr>
                <p:nvPr/>
              </p:nvSpPr>
              <p:spPr bwMode="auto">
                <a:xfrm>
                  <a:off x="3036" y="924"/>
                  <a:ext cx="216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2303" name="Group 11"/>
            <p:cNvGrpSpPr>
              <a:grpSpLocks/>
            </p:cNvGrpSpPr>
            <p:nvPr/>
          </p:nvGrpSpPr>
          <p:grpSpPr bwMode="auto">
            <a:xfrm>
              <a:off x="2580" y="1428"/>
              <a:ext cx="1092" cy="816"/>
              <a:chOff x="2580" y="1428"/>
              <a:chExt cx="1092" cy="816"/>
            </a:xfrm>
          </p:grpSpPr>
          <p:sp>
            <p:nvSpPr>
              <p:cNvPr id="12347" name="Line 12"/>
              <p:cNvSpPr>
                <a:spLocks noChangeShapeType="1"/>
              </p:cNvSpPr>
              <p:nvPr/>
            </p:nvSpPr>
            <p:spPr bwMode="auto">
              <a:xfrm flipH="1">
                <a:off x="2580" y="2076"/>
                <a:ext cx="34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48" name="AutoShape 13"/>
              <p:cNvSpPr>
                <a:spLocks noChangeArrowheads="1"/>
              </p:cNvSpPr>
              <p:nvPr/>
            </p:nvSpPr>
            <p:spPr bwMode="auto">
              <a:xfrm>
                <a:off x="2940" y="1896"/>
                <a:ext cx="732" cy="348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يسجل في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49" name="Line 14"/>
              <p:cNvSpPr>
                <a:spLocks noChangeShapeType="1"/>
              </p:cNvSpPr>
              <p:nvPr/>
            </p:nvSpPr>
            <p:spPr bwMode="auto">
              <a:xfrm flipH="1">
                <a:off x="3312" y="1428"/>
                <a:ext cx="0" cy="4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50" name="Text Box 15"/>
              <p:cNvSpPr txBox="1">
                <a:spLocks noChangeArrowheads="1"/>
              </p:cNvSpPr>
              <p:nvPr/>
            </p:nvSpPr>
            <p:spPr bwMode="auto">
              <a:xfrm>
                <a:off x="3312" y="1740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  <p:sp>
            <p:nvSpPr>
              <p:cNvPr id="12351" name="Text Box 16"/>
              <p:cNvSpPr txBox="1">
                <a:spLocks noChangeArrowheads="1"/>
              </p:cNvSpPr>
              <p:nvPr/>
            </p:nvSpPr>
            <p:spPr bwMode="auto">
              <a:xfrm>
                <a:off x="2706" y="1907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</p:grpSp>
        <p:grpSp>
          <p:nvGrpSpPr>
            <p:cNvPr id="12304" name="Group 17"/>
            <p:cNvGrpSpPr>
              <a:grpSpLocks/>
            </p:cNvGrpSpPr>
            <p:nvPr/>
          </p:nvGrpSpPr>
          <p:grpSpPr bwMode="auto">
            <a:xfrm>
              <a:off x="1824" y="672"/>
              <a:ext cx="1188" cy="792"/>
              <a:chOff x="1824" y="672"/>
              <a:chExt cx="1188" cy="792"/>
            </a:xfrm>
          </p:grpSpPr>
          <p:sp>
            <p:nvSpPr>
              <p:cNvPr id="12339" name="Text Box 18"/>
              <p:cNvSpPr txBox="1">
                <a:spLocks noChangeArrowheads="1"/>
              </p:cNvSpPr>
              <p:nvPr/>
            </p:nvSpPr>
            <p:spPr bwMode="auto">
              <a:xfrm>
                <a:off x="1914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M</a:t>
                </a:r>
              </a:p>
            </p:txBody>
          </p:sp>
          <p:sp>
            <p:nvSpPr>
              <p:cNvPr id="12340" name="Text Box 19"/>
              <p:cNvSpPr txBox="1">
                <a:spLocks noChangeArrowheads="1"/>
              </p:cNvSpPr>
              <p:nvPr/>
            </p:nvSpPr>
            <p:spPr bwMode="auto">
              <a:xfrm>
                <a:off x="2814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grpSp>
            <p:nvGrpSpPr>
              <p:cNvPr id="12341" name="Group 20"/>
              <p:cNvGrpSpPr>
                <a:grpSpLocks/>
              </p:cNvGrpSpPr>
              <p:nvPr/>
            </p:nvGrpSpPr>
            <p:grpSpPr bwMode="auto">
              <a:xfrm>
                <a:off x="1824" y="672"/>
                <a:ext cx="1188" cy="792"/>
                <a:chOff x="1824" y="672"/>
                <a:chExt cx="1188" cy="792"/>
              </a:xfrm>
            </p:grpSpPr>
            <p:sp>
              <p:nvSpPr>
                <p:cNvPr id="12342" name="AutoShape 21"/>
                <p:cNvSpPr>
                  <a:spLocks noChangeArrowheads="1"/>
                </p:cNvSpPr>
                <p:nvPr/>
              </p:nvSpPr>
              <p:spPr bwMode="auto">
                <a:xfrm>
                  <a:off x="2052" y="1128"/>
                  <a:ext cx="720" cy="336"/>
                </a:xfrm>
                <a:prstGeom prst="flowChartDecision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يحتاج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2343" name="Line 22"/>
                <p:cNvSpPr>
                  <a:spLocks noChangeShapeType="1"/>
                </p:cNvSpPr>
                <p:nvPr/>
              </p:nvSpPr>
              <p:spPr bwMode="auto">
                <a:xfrm flipH="1">
                  <a:off x="1824" y="1296"/>
                  <a:ext cx="240" cy="0"/>
                </a:xfrm>
                <a:prstGeom prst="line">
                  <a:avLst/>
                </a:prstGeom>
                <a:noFill/>
                <a:ln w="38100" cmpd="dbl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2344" name="Line 23"/>
                <p:cNvSpPr>
                  <a:spLocks noChangeShapeType="1"/>
                </p:cNvSpPr>
                <p:nvPr/>
              </p:nvSpPr>
              <p:spPr bwMode="auto">
                <a:xfrm>
                  <a:off x="2772" y="1296"/>
                  <a:ext cx="240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2345" name="Oval 24"/>
                <p:cNvSpPr>
                  <a:spLocks noChangeArrowheads="1"/>
                </p:cNvSpPr>
                <p:nvPr/>
              </p:nvSpPr>
              <p:spPr bwMode="auto">
                <a:xfrm flipH="1">
                  <a:off x="1944" y="672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التاريخ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2346" name="Line 25"/>
                <p:cNvSpPr>
                  <a:spLocks noChangeShapeType="1"/>
                </p:cNvSpPr>
                <p:nvPr/>
              </p:nvSpPr>
              <p:spPr bwMode="auto">
                <a:xfrm>
                  <a:off x="2220" y="948"/>
                  <a:ext cx="132" cy="21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2305" name="Group 26"/>
            <p:cNvGrpSpPr>
              <a:grpSpLocks/>
            </p:cNvGrpSpPr>
            <p:nvPr/>
          </p:nvGrpSpPr>
          <p:grpSpPr bwMode="auto">
            <a:xfrm>
              <a:off x="4428" y="648"/>
              <a:ext cx="1116" cy="1248"/>
              <a:chOff x="4428" y="648"/>
              <a:chExt cx="1116" cy="1248"/>
            </a:xfrm>
          </p:grpSpPr>
          <p:sp>
            <p:nvSpPr>
              <p:cNvPr id="12332" name="Rectangle 27"/>
              <p:cNvSpPr>
                <a:spLocks noChangeArrowheads="1"/>
              </p:cNvSpPr>
              <p:nvPr/>
            </p:nvSpPr>
            <p:spPr bwMode="auto">
              <a:xfrm>
                <a:off x="4776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الطبيب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33" name="Oval 28"/>
              <p:cNvSpPr>
                <a:spLocks noChangeArrowheads="1"/>
              </p:cNvSpPr>
              <p:nvPr/>
            </p:nvSpPr>
            <p:spPr bwMode="auto">
              <a:xfrm>
                <a:off x="4428" y="64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34" name="Oval 29"/>
              <p:cNvSpPr>
                <a:spLocks noChangeArrowheads="1"/>
              </p:cNvSpPr>
              <p:nvPr/>
            </p:nvSpPr>
            <p:spPr bwMode="auto">
              <a:xfrm>
                <a:off x="5112" y="64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35" name="Line 30"/>
              <p:cNvSpPr>
                <a:spLocks noChangeShapeType="1"/>
              </p:cNvSpPr>
              <p:nvPr/>
            </p:nvSpPr>
            <p:spPr bwMode="auto">
              <a:xfrm flipH="1">
                <a:off x="5172" y="930"/>
                <a:ext cx="120" cy="17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36" name="Oval 31"/>
              <p:cNvSpPr>
                <a:spLocks noChangeArrowheads="1"/>
              </p:cNvSpPr>
              <p:nvPr/>
            </p:nvSpPr>
            <p:spPr bwMode="auto">
              <a:xfrm>
                <a:off x="4884" y="160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التخصص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37" name="Line 32"/>
              <p:cNvSpPr>
                <a:spLocks noChangeShapeType="1"/>
              </p:cNvSpPr>
              <p:nvPr/>
            </p:nvSpPr>
            <p:spPr bwMode="auto">
              <a:xfrm>
                <a:off x="4728" y="924"/>
                <a:ext cx="174" cy="18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38" name="Line 33"/>
              <p:cNvSpPr>
                <a:spLocks noChangeShapeType="1"/>
              </p:cNvSpPr>
              <p:nvPr/>
            </p:nvSpPr>
            <p:spPr bwMode="auto">
              <a:xfrm>
                <a:off x="5094" y="1434"/>
                <a:ext cx="6" cy="18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306" name="Group 34"/>
            <p:cNvGrpSpPr>
              <a:grpSpLocks/>
            </p:cNvGrpSpPr>
            <p:nvPr/>
          </p:nvGrpSpPr>
          <p:grpSpPr bwMode="auto">
            <a:xfrm>
              <a:off x="3612" y="1116"/>
              <a:ext cx="1158" cy="780"/>
              <a:chOff x="3612" y="1116"/>
              <a:chExt cx="1158" cy="780"/>
            </a:xfrm>
          </p:grpSpPr>
          <p:sp>
            <p:nvSpPr>
              <p:cNvPr id="12325" name="Line 35"/>
              <p:cNvSpPr>
                <a:spLocks noChangeShapeType="1"/>
              </p:cNvSpPr>
              <p:nvPr/>
            </p:nvSpPr>
            <p:spPr bwMode="auto">
              <a:xfrm>
                <a:off x="4506" y="1296"/>
                <a:ext cx="2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26" name="AutoShape 36"/>
              <p:cNvSpPr>
                <a:spLocks noChangeArrowheads="1"/>
              </p:cNvSpPr>
              <p:nvPr/>
            </p:nvSpPr>
            <p:spPr bwMode="auto">
              <a:xfrm>
                <a:off x="3900" y="1116"/>
                <a:ext cx="624" cy="360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يعالج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27" name="Line 37"/>
              <p:cNvSpPr>
                <a:spLocks noChangeShapeType="1"/>
              </p:cNvSpPr>
              <p:nvPr/>
            </p:nvSpPr>
            <p:spPr bwMode="auto">
              <a:xfrm>
                <a:off x="3612" y="1296"/>
                <a:ext cx="282" cy="0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28" name="Text Box 38"/>
              <p:cNvSpPr txBox="1">
                <a:spLocks noChangeArrowheads="1"/>
              </p:cNvSpPr>
              <p:nvPr/>
            </p:nvSpPr>
            <p:spPr bwMode="auto">
              <a:xfrm>
                <a:off x="4524" y="1140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M</a:t>
                </a:r>
              </a:p>
            </p:txBody>
          </p:sp>
          <p:sp>
            <p:nvSpPr>
              <p:cNvPr id="12329" name="Text Box 39"/>
              <p:cNvSpPr txBox="1">
                <a:spLocks noChangeArrowheads="1"/>
              </p:cNvSpPr>
              <p:nvPr/>
            </p:nvSpPr>
            <p:spPr bwMode="auto">
              <a:xfrm>
                <a:off x="3750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sp>
            <p:nvSpPr>
              <p:cNvPr id="12330" name="Oval 40"/>
              <p:cNvSpPr>
                <a:spLocks noChangeArrowheads="1"/>
              </p:cNvSpPr>
              <p:nvPr/>
            </p:nvSpPr>
            <p:spPr bwMode="auto">
              <a:xfrm flipH="1">
                <a:off x="4224" y="160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التاريخ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31" name="Line 41"/>
              <p:cNvSpPr>
                <a:spLocks noChangeShapeType="1"/>
              </p:cNvSpPr>
              <p:nvPr/>
            </p:nvSpPr>
            <p:spPr bwMode="auto">
              <a:xfrm>
                <a:off x="4380" y="1368"/>
                <a:ext cx="66" cy="25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307" name="Group 42"/>
            <p:cNvGrpSpPr>
              <a:grpSpLocks/>
            </p:cNvGrpSpPr>
            <p:nvPr/>
          </p:nvGrpSpPr>
          <p:grpSpPr bwMode="auto">
            <a:xfrm>
              <a:off x="324" y="648"/>
              <a:ext cx="1488" cy="792"/>
              <a:chOff x="324" y="648"/>
              <a:chExt cx="1488" cy="792"/>
            </a:xfrm>
          </p:grpSpPr>
          <p:sp>
            <p:nvSpPr>
              <p:cNvPr id="12318" name="Rectangle 43"/>
              <p:cNvSpPr>
                <a:spLocks noChangeArrowheads="1"/>
              </p:cNvSpPr>
              <p:nvPr/>
            </p:nvSpPr>
            <p:spPr bwMode="auto">
              <a:xfrm>
                <a:off x="1188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تحليل طبي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19" name="Oval 44"/>
              <p:cNvSpPr>
                <a:spLocks noChangeArrowheads="1"/>
              </p:cNvSpPr>
              <p:nvPr/>
            </p:nvSpPr>
            <p:spPr bwMode="auto">
              <a:xfrm flipH="1">
                <a:off x="324" y="1104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السعر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20" name="Oval 45"/>
              <p:cNvSpPr>
                <a:spLocks noChangeArrowheads="1"/>
              </p:cNvSpPr>
              <p:nvPr/>
            </p:nvSpPr>
            <p:spPr bwMode="auto">
              <a:xfrm flipH="1">
                <a:off x="564" y="720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21" name="Line 46"/>
              <p:cNvSpPr>
                <a:spLocks noChangeShapeType="1"/>
              </p:cNvSpPr>
              <p:nvPr/>
            </p:nvSpPr>
            <p:spPr bwMode="auto">
              <a:xfrm>
                <a:off x="996" y="900"/>
                <a:ext cx="336" cy="19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22" name="Line 47"/>
              <p:cNvSpPr>
                <a:spLocks noChangeShapeType="1"/>
              </p:cNvSpPr>
              <p:nvPr/>
            </p:nvSpPr>
            <p:spPr bwMode="auto">
              <a:xfrm>
                <a:off x="756" y="1248"/>
                <a:ext cx="43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23" name="Oval 48"/>
              <p:cNvSpPr>
                <a:spLocks noChangeArrowheads="1"/>
              </p:cNvSpPr>
              <p:nvPr/>
            </p:nvSpPr>
            <p:spPr bwMode="auto">
              <a:xfrm flipH="1">
                <a:off x="1308" y="64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24" name="Line 49"/>
              <p:cNvSpPr>
                <a:spLocks noChangeShapeType="1"/>
              </p:cNvSpPr>
              <p:nvPr/>
            </p:nvSpPr>
            <p:spPr bwMode="auto">
              <a:xfrm flipH="1">
                <a:off x="1524" y="936"/>
                <a:ext cx="0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2308" name="Group 50"/>
            <p:cNvGrpSpPr>
              <a:grpSpLocks/>
            </p:cNvGrpSpPr>
            <p:nvPr/>
          </p:nvGrpSpPr>
          <p:grpSpPr bwMode="auto">
            <a:xfrm>
              <a:off x="1080" y="1692"/>
              <a:ext cx="1968" cy="972"/>
              <a:chOff x="1080" y="1476"/>
              <a:chExt cx="1968" cy="972"/>
            </a:xfrm>
          </p:grpSpPr>
          <p:sp>
            <p:nvSpPr>
              <p:cNvPr id="12309" name="Rectangle 51"/>
              <p:cNvSpPr>
                <a:spLocks noChangeArrowheads="1"/>
              </p:cNvSpPr>
              <p:nvPr/>
            </p:nvSpPr>
            <p:spPr bwMode="auto">
              <a:xfrm>
                <a:off x="1968" y="1680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سجل التنويم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10" name="Oval 52"/>
              <p:cNvSpPr>
                <a:spLocks noChangeArrowheads="1"/>
              </p:cNvSpPr>
              <p:nvPr/>
            </p:nvSpPr>
            <p:spPr bwMode="auto">
              <a:xfrm>
                <a:off x="1080" y="147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الغرفة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11" name="Line 53"/>
              <p:cNvSpPr>
                <a:spLocks noChangeShapeType="1"/>
              </p:cNvSpPr>
              <p:nvPr/>
            </p:nvSpPr>
            <p:spPr bwMode="auto">
              <a:xfrm flipH="1" flipV="1">
                <a:off x="1572" y="1656"/>
                <a:ext cx="396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12" name="Oval 54"/>
              <p:cNvSpPr>
                <a:spLocks noChangeArrowheads="1"/>
              </p:cNvSpPr>
              <p:nvPr/>
            </p:nvSpPr>
            <p:spPr bwMode="auto">
              <a:xfrm>
                <a:off x="1080" y="189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13" name="Line 55"/>
              <p:cNvSpPr>
                <a:spLocks noChangeShapeType="1"/>
              </p:cNvSpPr>
              <p:nvPr/>
            </p:nvSpPr>
            <p:spPr bwMode="auto">
              <a:xfrm flipH="1">
                <a:off x="1584" y="1920"/>
                <a:ext cx="384" cy="12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14" name="Oval 56"/>
              <p:cNvSpPr>
                <a:spLocks noChangeArrowheads="1"/>
              </p:cNvSpPr>
              <p:nvPr/>
            </p:nvSpPr>
            <p:spPr bwMode="auto">
              <a:xfrm flipH="1">
                <a:off x="1548" y="2076"/>
                <a:ext cx="576" cy="360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تاريخ</a:t>
                </a:r>
              </a:p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الدخول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15" name="Line 57"/>
              <p:cNvSpPr>
                <a:spLocks noChangeShapeType="1"/>
              </p:cNvSpPr>
              <p:nvPr/>
            </p:nvSpPr>
            <p:spPr bwMode="auto">
              <a:xfrm>
                <a:off x="2460" y="2016"/>
                <a:ext cx="168" cy="10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316" name="Oval 58"/>
              <p:cNvSpPr>
                <a:spLocks noChangeArrowheads="1"/>
              </p:cNvSpPr>
              <p:nvPr/>
            </p:nvSpPr>
            <p:spPr bwMode="auto">
              <a:xfrm flipH="1">
                <a:off x="2472" y="2088"/>
                <a:ext cx="576" cy="360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تاريخ</a:t>
                </a:r>
              </a:p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الخروج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2317" name="Line 59"/>
              <p:cNvSpPr>
                <a:spLocks noChangeShapeType="1"/>
              </p:cNvSpPr>
              <p:nvPr/>
            </p:nvSpPr>
            <p:spPr bwMode="auto">
              <a:xfrm flipV="1">
                <a:off x="1920" y="2010"/>
                <a:ext cx="186" cy="7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pic>
        <p:nvPicPr>
          <p:cNvPr id="12359" name="~PP11506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1927.WAV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13926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3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35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3"/>
          <p:cNvSpPr>
            <a:spLocks noChangeArrowheads="1"/>
          </p:cNvSpPr>
          <p:nvPr/>
        </p:nvSpPr>
        <p:spPr bwMode="auto">
          <a:xfrm>
            <a:off x="1371600" y="319088"/>
            <a:ext cx="7519988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تحويل مخطط علاقة الكيان إلى مخطط قاعدة البيانات العلائقية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 </a:t>
            </a:r>
            <a:r>
              <a:rPr lang="en-GB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Entity Relationship to Relational Database Schema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15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16" name="Rectangle 5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17" name="Rectangle 5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18" name="Rectangle 5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19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0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1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2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3" name="Rectangle 4"/>
          <p:cNvSpPr>
            <a:spLocks noChangeArrowheads="1"/>
          </p:cNvSpPr>
          <p:nvPr/>
        </p:nvSpPr>
        <p:spPr bwMode="auto">
          <a:xfrm>
            <a:off x="972185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4" name="Rectangle 2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5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6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7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8" name="Rectangle 5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29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30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31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32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33" name="Rectangle 4"/>
          <p:cNvSpPr>
            <a:spLocks noChangeArrowheads="1"/>
          </p:cNvSpPr>
          <p:nvPr/>
        </p:nvSpPr>
        <p:spPr bwMode="auto">
          <a:xfrm>
            <a:off x="0" y="-184150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grpSp>
        <p:nvGrpSpPr>
          <p:cNvPr id="13334" name="Group 60"/>
          <p:cNvGrpSpPr>
            <a:grpSpLocks/>
          </p:cNvGrpSpPr>
          <p:nvPr/>
        </p:nvGrpSpPr>
        <p:grpSpPr bwMode="auto">
          <a:xfrm>
            <a:off x="933450" y="1143000"/>
            <a:ext cx="8286750" cy="3200400"/>
            <a:chOff x="324" y="648"/>
            <a:chExt cx="5220" cy="2016"/>
          </a:xfrm>
        </p:grpSpPr>
        <p:grpSp>
          <p:nvGrpSpPr>
            <p:cNvPr id="13349" name="Group 232"/>
            <p:cNvGrpSpPr>
              <a:grpSpLocks/>
            </p:cNvGrpSpPr>
            <p:nvPr/>
          </p:nvGrpSpPr>
          <p:grpSpPr bwMode="auto">
            <a:xfrm>
              <a:off x="2748" y="648"/>
              <a:ext cx="1116" cy="792"/>
              <a:chOff x="2748" y="648"/>
              <a:chExt cx="1116" cy="792"/>
            </a:xfrm>
          </p:grpSpPr>
          <p:sp>
            <p:nvSpPr>
              <p:cNvPr id="13399" name="Rectangle 5"/>
              <p:cNvSpPr>
                <a:spLocks noChangeArrowheads="1"/>
              </p:cNvSpPr>
              <p:nvPr/>
            </p:nvSpPr>
            <p:spPr bwMode="auto">
              <a:xfrm>
                <a:off x="3000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المريض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grpSp>
            <p:nvGrpSpPr>
              <p:cNvPr id="13400" name="Group 6"/>
              <p:cNvGrpSpPr>
                <a:grpSpLocks/>
              </p:cNvGrpSpPr>
              <p:nvPr/>
            </p:nvGrpSpPr>
            <p:grpSpPr bwMode="auto">
              <a:xfrm>
                <a:off x="2748" y="648"/>
                <a:ext cx="1116" cy="462"/>
                <a:chOff x="2832" y="648"/>
                <a:chExt cx="1116" cy="462"/>
              </a:xfrm>
            </p:grpSpPr>
            <p:sp>
              <p:nvSpPr>
                <p:cNvPr id="13401" name="Oval 7"/>
                <p:cNvSpPr>
                  <a:spLocks noChangeArrowheads="1"/>
                </p:cNvSpPr>
                <p:nvPr/>
              </p:nvSpPr>
              <p:spPr bwMode="auto">
                <a:xfrm>
                  <a:off x="2832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 u="sng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رقم</a:t>
                  </a:r>
                  <a:endParaRPr lang="en-US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3402" name="Oval 8"/>
                <p:cNvSpPr>
                  <a:spLocks noChangeArrowheads="1"/>
                </p:cNvSpPr>
                <p:nvPr/>
              </p:nvSpPr>
              <p:spPr bwMode="auto">
                <a:xfrm>
                  <a:off x="3516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الاسم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3403" name="Line 9"/>
                <p:cNvSpPr>
                  <a:spLocks noChangeShapeType="1"/>
                </p:cNvSpPr>
                <p:nvPr/>
              </p:nvSpPr>
              <p:spPr bwMode="auto">
                <a:xfrm flipH="1">
                  <a:off x="3588" y="930"/>
                  <a:ext cx="132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404" name="Line 10"/>
                <p:cNvSpPr>
                  <a:spLocks noChangeShapeType="1"/>
                </p:cNvSpPr>
                <p:nvPr/>
              </p:nvSpPr>
              <p:spPr bwMode="auto">
                <a:xfrm>
                  <a:off x="3036" y="924"/>
                  <a:ext cx="216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350" name="Group 11"/>
            <p:cNvGrpSpPr>
              <a:grpSpLocks/>
            </p:cNvGrpSpPr>
            <p:nvPr/>
          </p:nvGrpSpPr>
          <p:grpSpPr bwMode="auto">
            <a:xfrm>
              <a:off x="2580" y="1428"/>
              <a:ext cx="1092" cy="816"/>
              <a:chOff x="2580" y="1428"/>
              <a:chExt cx="1092" cy="816"/>
            </a:xfrm>
          </p:grpSpPr>
          <p:sp>
            <p:nvSpPr>
              <p:cNvPr id="13394" name="Line 12"/>
              <p:cNvSpPr>
                <a:spLocks noChangeShapeType="1"/>
              </p:cNvSpPr>
              <p:nvPr/>
            </p:nvSpPr>
            <p:spPr bwMode="auto">
              <a:xfrm flipH="1">
                <a:off x="2580" y="2076"/>
                <a:ext cx="348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95" name="AutoShape 13"/>
              <p:cNvSpPr>
                <a:spLocks noChangeArrowheads="1"/>
              </p:cNvSpPr>
              <p:nvPr/>
            </p:nvSpPr>
            <p:spPr bwMode="auto">
              <a:xfrm>
                <a:off x="2940" y="1896"/>
                <a:ext cx="732" cy="348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يسجل في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96" name="Line 14"/>
              <p:cNvSpPr>
                <a:spLocks noChangeShapeType="1"/>
              </p:cNvSpPr>
              <p:nvPr/>
            </p:nvSpPr>
            <p:spPr bwMode="auto">
              <a:xfrm flipH="1">
                <a:off x="3312" y="1428"/>
                <a:ext cx="0" cy="4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97" name="Text Box 15"/>
              <p:cNvSpPr txBox="1">
                <a:spLocks noChangeArrowheads="1"/>
              </p:cNvSpPr>
              <p:nvPr/>
            </p:nvSpPr>
            <p:spPr bwMode="auto">
              <a:xfrm>
                <a:off x="3312" y="1740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  <p:sp>
            <p:nvSpPr>
              <p:cNvPr id="13398" name="Text Box 16"/>
              <p:cNvSpPr txBox="1">
                <a:spLocks noChangeArrowheads="1"/>
              </p:cNvSpPr>
              <p:nvPr/>
            </p:nvSpPr>
            <p:spPr bwMode="auto">
              <a:xfrm>
                <a:off x="2706" y="1907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</p:grpSp>
        <p:grpSp>
          <p:nvGrpSpPr>
            <p:cNvPr id="13351" name="Group 17"/>
            <p:cNvGrpSpPr>
              <a:grpSpLocks/>
            </p:cNvGrpSpPr>
            <p:nvPr/>
          </p:nvGrpSpPr>
          <p:grpSpPr bwMode="auto">
            <a:xfrm>
              <a:off x="1824" y="672"/>
              <a:ext cx="1188" cy="792"/>
              <a:chOff x="1824" y="672"/>
              <a:chExt cx="1188" cy="792"/>
            </a:xfrm>
          </p:grpSpPr>
          <p:sp>
            <p:nvSpPr>
              <p:cNvPr id="13386" name="Text Box 18"/>
              <p:cNvSpPr txBox="1">
                <a:spLocks noChangeArrowheads="1"/>
              </p:cNvSpPr>
              <p:nvPr/>
            </p:nvSpPr>
            <p:spPr bwMode="auto">
              <a:xfrm>
                <a:off x="1914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M</a:t>
                </a:r>
              </a:p>
            </p:txBody>
          </p:sp>
          <p:sp>
            <p:nvSpPr>
              <p:cNvPr id="13387" name="Text Box 19"/>
              <p:cNvSpPr txBox="1">
                <a:spLocks noChangeArrowheads="1"/>
              </p:cNvSpPr>
              <p:nvPr/>
            </p:nvSpPr>
            <p:spPr bwMode="auto">
              <a:xfrm>
                <a:off x="2814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grpSp>
            <p:nvGrpSpPr>
              <p:cNvPr id="13388" name="Group 20"/>
              <p:cNvGrpSpPr>
                <a:grpSpLocks/>
              </p:cNvGrpSpPr>
              <p:nvPr/>
            </p:nvGrpSpPr>
            <p:grpSpPr bwMode="auto">
              <a:xfrm>
                <a:off x="1824" y="672"/>
                <a:ext cx="1188" cy="792"/>
                <a:chOff x="1824" y="672"/>
                <a:chExt cx="1188" cy="792"/>
              </a:xfrm>
            </p:grpSpPr>
            <p:sp>
              <p:nvSpPr>
                <p:cNvPr id="13389" name="AutoShape 21"/>
                <p:cNvSpPr>
                  <a:spLocks noChangeArrowheads="1"/>
                </p:cNvSpPr>
                <p:nvPr/>
              </p:nvSpPr>
              <p:spPr bwMode="auto">
                <a:xfrm>
                  <a:off x="2052" y="1128"/>
                  <a:ext cx="720" cy="336"/>
                </a:xfrm>
                <a:prstGeom prst="flowChartDecision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يحتاج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3390" name="Line 22"/>
                <p:cNvSpPr>
                  <a:spLocks noChangeShapeType="1"/>
                </p:cNvSpPr>
                <p:nvPr/>
              </p:nvSpPr>
              <p:spPr bwMode="auto">
                <a:xfrm flipH="1">
                  <a:off x="1824" y="1296"/>
                  <a:ext cx="240" cy="0"/>
                </a:xfrm>
                <a:prstGeom prst="line">
                  <a:avLst/>
                </a:prstGeom>
                <a:noFill/>
                <a:ln w="38100" cmpd="dbl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391" name="Line 23"/>
                <p:cNvSpPr>
                  <a:spLocks noChangeShapeType="1"/>
                </p:cNvSpPr>
                <p:nvPr/>
              </p:nvSpPr>
              <p:spPr bwMode="auto">
                <a:xfrm>
                  <a:off x="2772" y="1296"/>
                  <a:ext cx="240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3392" name="Oval 24"/>
                <p:cNvSpPr>
                  <a:spLocks noChangeArrowheads="1"/>
                </p:cNvSpPr>
                <p:nvPr/>
              </p:nvSpPr>
              <p:spPr bwMode="auto">
                <a:xfrm flipH="1">
                  <a:off x="1944" y="672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التاريخ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3393" name="Line 25"/>
                <p:cNvSpPr>
                  <a:spLocks noChangeShapeType="1"/>
                </p:cNvSpPr>
                <p:nvPr/>
              </p:nvSpPr>
              <p:spPr bwMode="auto">
                <a:xfrm>
                  <a:off x="2220" y="948"/>
                  <a:ext cx="132" cy="21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352" name="Group 26"/>
            <p:cNvGrpSpPr>
              <a:grpSpLocks/>
            </p:cNvGrpSpPr>
            <p:nvPr/>
          </p:nvGrpSpPr>
          <p:grpSpPr bwMode="auto">
            <a:xfrm>
              <a:off x="4428" y="648"/>
              <a:ext cx="1116" cy="1248"/>
              <a:chOff x="4428" y="648"/>
              <a:chExt cx="1116" cy="1248"/>
            </a:xfrm>
          </p:grpSpPr>
          <p:sp>
            <p:nvSpPr>
              <p:cNvPr id="13379" name="Rectangle 27"/>
              <p:cNvSpPr>
                <a:spLocks noChangeArrowheads="1"/>
              </p:cNvSpPr>
              <p:nvPr/>
            </p:nvSpPr>
            <p:spPr bwMode="auto">
              <a:xfrm>
                <a:off x="4776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الطبيب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80" name="Oval 28"/>
              <p:cNvSpPr>
                <a:spLocks noChangeArrowheads="1"/>
              </p:cNvSpPr>
              <p:nvPr/>
            </p:nvSpPr>
            <p:spPr bwMode="auto">
              <a:xfrm>
                <a:off x="4428" y="64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81" name="Oval 29"/>
              <p:cNvSpPr>
                <a:spLocks noChangeArrowheads="1"/>
              </p:cNvSpPr>
              <p:nvPr/>
            </p:nvSpPr>
            <p:spPr bwMode="auto">
              <a:xfrm>
                <a:off x="5112" y="64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82" name="Line 30"/>
              <p:cNvSpPr>
                <a:spLocks noChangeShapeType="1"/>
              </p:cNvSpPr>
              <p:nvPr/>
            </p:nvSpPr>
            <p:spPr bwMode="auto">
              <a:xfrm flipH="1">
                <a:off x="5172" y="930"/>
                <a:ext cx="120" cy="17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83" name="Oval 31"/>
              <p:cNvSpPr>
                <a:spLocks noChangeArrowheads="1"/>
              </p:cNvSpPr>
              <p:nvPr/>
            </p:nvSpPr>
            <p:spPr bwMode="auto">
              <a:xfrm>
                <a:off x="4884" y="160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التخصص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84" name="Line 32"/>
              <p:cNvSpPr>
                <a:spLocks noChangeShapeType="1"/>
              </p:cNvSpPr>
              <p:nvPr/>
            </p:nvSpPr>
            <p:spPr bwMode="auto">
              <a:xfrm>
                <a:off x="4728" y="924"/>
                <a:ext cx="174" cy="186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85" name="Line 33"/>
              <p:cNvSpPr>
                <a:spLocks noChangeShapeType="1"/>
              </p:cNvSpPr>
              <p:nvPr/>
            </p:nvSpPr>
            <p:spPr bwMode="auto">
              <a:xfrm>
                <a:off x="5094" y="1434"/>
                <a:ext cx="6" cy="18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3353" name="Group 34"/>
            <p:cNvGrpSpPr>
              <a:grpSpLocks/>
            </p:cNvGrpSpPr>
            <p:nvPr/>
          </p:nvGrpSpPr>
          <p:grpSpPr bwMode="auto">
            <a:xfrm>
              <a:off x="3612" y="1116"/>
              <a:ext cx="1158" cy="780"/>
              <a:chOff x="3612" y="1116"/>
              <a:chExt cx="1158" cy="780"/>
            </a:xfrm>
          </p:grpSpPr>
          <p:sp>
            <p:nvSpPr>
              <p:cNvPr id="13372" name="Line 35"/>
              <p:cNvSpPr>
                <a:spLocks noChangeShapeType="1"/>
              </p:cNvSpPr>
              <p:nvPr/>
            </p:nvSpPr>
            <p:spPr bwMode="auto">
              <a:xfrm>
                <a:off x="4506" y="1296"/>
                <a:ext cx="2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73" name="AutoShape 36"/>
              <p:cNvSpPr>
                <a:spLocks noChangeArrowheads="1"/>
              </p:cNvSpPr>
              <p:nvPr/>
            </p:nvSpPr>
            <p:spPr bwMode="auto">
              <a:xfrm>
                <a:off x="3900" y="1116"/>
                <a:ext cx="624" cy="360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يعالج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74" name="Line 37"/>
              <p:cNvSpPr>
                <a:spLocks noChangeShapeType="1"/>
              </p:cNvSpPr>
              <p:nvPr/>
            </p:nvSpPr>
            <p:spPr bwMode="auto">
              <a:xfrm>
                <a:off x="3612" y="1296"/>
                <a:ext cx="282" cy="0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75" name="Text Box 38"/>
              <p:cNvSpPr txBox="1">
                <a:spLocks noChangeArrowheads="1"/>
              </p:cNvSpPr>
              <p:nvPr/>
            </p:nvSpPr>
            <p:spPr bwMode="auto">
              <a:xfrm>
                <a:off x="4524" y="1140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M</a:t>
                </a:r>
              </a:p>
            </p:txBody>
          </p:sp>
          <p:sp>
            <p:nvSpPr>
              <p:cNvPr id="13376" name="Text Box 39"/>
              <p:cNvSpPr txBox="1">
                <a:spLocks noChangeArrowheads="1"/>
              </p:cNvSpPr>
              <p:nvPr/>
            </p:nvSpPr>
            <p:spPr bwMode="auto">
              <a:xfrm>
                <a:off x="3750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sp>
            <p:nvSpPr>
              <p:cNvPr id="13377" name="Oval 40"/>
              <p:cNvSpPr>
                <a:spLocks noChangeArrowheads="1"/>
              </p:cNvSpPr>
              <p:nvPr/>
            </p:nvSpPr>
            <p:spPr bwMode="auto">
              <a:xfrm flipH="1">
                <a:off x="4224" y="160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التاريخ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78" name="Line 41"/>
              <p:cNvSpPr>
                <a:spLocks noChangeShapeType="1"/>
              </p:cNvSpPr>
              <p:nvPr/>
            </p:nvSpPr>
            <p:spPr bwMode="auto">
              <a:xfrm>
                <a:off x="4380" y="1368"/>
                <a:ext cx="66" cy="25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3354" name="Group 42"/>
            <p:cNvGrpSpPr>
              <a:grpSpLocks/>
            </p:cNvGrpSpPr>
            <p:nvPr/>
          </p:nvGrpSpPr>
          <p:grpSpPr bwMode="auto">
            <a:xfrm>
              <a:off x="324" y="648"/>
              <a:ext cx="1488" cy="792"/>
              <a:chOff x="324" y="648"/>
              <a:chExt cx="1488" cy="792"/>
            </a:xfrm>
          </p:grpSpPr>
          <p:sp>
            <p:nvSpPr>
              <p:cNvPr id="13365" name="Rectangle 43"/>
              <p:cNvSpPr>
                <a:spLocks noChangeArrowheads="1"/>
              </p:cNvSpPr>
              <p:nvPr/>
            </p:nvSpPr>
            <p:spPr bwMode="auto">
              <a:xfrm>
                <a:off x="1188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تحليل طبي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66" name="Oval 44"/>
              <p:cNvSpPr>
                <a:spLocks noChangeArrowheads="1"/>
              </p:cNvSpPr>
              <p:nvPr/>
            </p:nvSpPr>
            <p:spPr bwMode="auto">
              <a:xfrm flipH="1">
                <a:off x="324" y="1104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السعر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67" name="Oval 45"/>
              <p:cNvSpPr>
                <a:spLocks noChangeArrowheads="1"/>
              </p:cNvSpPr>
              <p:nvPr/>
            </p:nvSpPr>
            <p:spPr bwMode="auto">
              <a:xfrm flipH="1">
                <a:off x="564" y="720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68" name="Line 46"/>
              <p:cNvSpPr>
                <a:spLocks noChangeShapeType="1"/>
              </p:cNvSpPr>
              <p:nvPr/>
            </p:nvSpPr>
            <p:spPr bwMode="auto">
              <a:xfrm>
                <a:off x="996" y="900"/>
                <a:ext cx="336" cy="19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69" name="Line 47"/>
              <p:cNvSpPr>
                <a:spLocks noChangeShapeType="1"/>
              </p:cNvSpPr>
              <p:nvPr/>
            </p:nvSpPr>
            <p:spPr bwMode="auto">
              <a:xfrm>
                <a:off x="756" y="1248"/>
                <a:ext cx="43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70" name="Oval 48"/>
              <p:cNvSpPr>
                <a:spLocks noChangeArrowheads="1"/>
              </p:cNvSpPr>
              <p:nvPr/>
            </p:nvSpPr>
            <p:spPr bwMode="auto">
              <a:xfrm flipH="1">
                <a:off x="1308" y="64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71" name="Line 49"/>
              <p:cNvSpPr>
                <a:spLocks noChangeShapeType="1"/>
              </p:cNvSpPr>
              <p:nvPr/>
            </p:nvSpPr>
            <p:spPr bwMode="auto">
              <a:xfrm flipH="1">
                <a:off x="1524" y="936"/>
                <a:ext cx="0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3355" name="Group 50"/>
            <p:cNvGrpSpPr>
              <a:grpSpLocks/>
            </p:cNvGrpSpPr>
            <p:nvPr/>
          </p:nvGrpSpPr>
          <p:grpSpPr bwMode="auto">
            <a:xfrm>
              <a:off x="1080" y="1692"/>
              <a:ext cx="1968" cy="972"/>
              <a:chOff x="1080" y="1476"/>
              <a:chExt cx="1968" cy="972"/>
            </a:xfrm>
          </p:grpSpPr>
          <p:sp>
            <p:nvSpPr>
              <p:cNvPr id="13356" name="Rectangle 51"/>
              <p:cNvSpPr>
                <a:spLocks noChangeArrowheads="1"/>
              </p:cNvSpPr>
              <p:nvPr/>
            </p:nvSpPr>
            <p:spPr bwMode="auto">
              <a:xfrm>
                <a:off x="1968" y="1680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سجل التنويم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57" name="Oval 52"/>
              <p:cNvSpPr>
                <a:spLocks noChangeArrowheads="1"/>
              </p:cNvSpPr>
              <p:nvPr/>
            </p:nvSpPr>
            <p:spPr bwMode="auto">
              <a:xfrm>
                <a:off x="1080" y="147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الغرفة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58" name="Line 53"/>
              <p:cNvSpPr>
                <a:spLocks noChangeShapeType="1"/>
              </p:cNvSpPr>
              <p:nvPr/>
            </p:nvSpPr>
            <p:spPr bwMode="auto">
              <a:xfrm flipH="1" flipV="1">
                <a:off x="1572" y="1656"/>
                <a:ext cx="396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59" name="Oval 54"/>
              <p:cNvSpPr>
                <a:spLocks noChangeArrowheads="1"/>
              </p:cNvSpPr>
              <p:nvPr/>
            </p:nvSpPr>
            <p:spPr bwMode="auto">
              <a:xfrm>
                <a:off x="1080" y="1896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60" name="Line 55"/>
              <p:cNvSpPr>
                <a:spLocks noChangeShapeType="1"/>
              </p:cNvSpPr>
              <p:nvPr/>
            </p:nvSpPr>
            <p:spPr bwMode="auto">
              <a:xfrm flipH="1">
                <a:off x="1584" y="1920"/>
                <a:ext cx="384" cy="12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61" name="Oval 56"/>
              <p:cNvSpPr>
                <a:spLocks noChangeArrowheads="1"/>
              </p:cNvSpPr>
              <p:nvPr/>
            </p:nvSpPr>
            <p:spPr bwMode="auto">
              <a:xfrm flipH="1">
                <a:off x="1548" y="2076"/>
                <a:ext cx="576" cy="360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تاريخ</a:t>
                </a:r>
              </a:p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الدخول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62" name="Line 57"/>
              <p:cNvSpPr>
                <a:spLocks noChangeShapeType="1"/>
              </p:cNvSpPr>
              <p:nvPr/>
            </p:nvSpPr>
            <p:spPr bwMode="auto">
              <a:xfrm>
                <a:off x="2460" y="2016"/>
                <a:ext cx="168" cy="10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363" name="Oval 58"/>
              <p:cNvSpPr>
                <a:spLocks noChangeArrowheads="1"/>
              </p:cNvSpPr>
              <p:nvPr/>
            </p:nvSpPr>
            <p:spPr bwMode="auto">
              <a:xfrm flipH="1">
                <a:off x="2472" y="2088"/>
                <a:ext cx="576" cy="360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تاريخ</a:t>
                </a:r>
              </a:p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الخروج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3364" name="Line 59"/>
              <p:cNvSpPr>
                <a:spLocks noChangeShapeType="1"/>
              </p:cNvSpPr>
              <p:nvPr/>
            </p:nvSpPr>
            <p:spPr bwMode="auto">
              <a:xfrm flipV="1">
                <a:off x="1920" y="2010"/>
                <a:ext cx="186" cy="7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13335" name="Line 61"/>
          <p:cNvSpPr>
            <a:spLocks noChangeShapeType="1"/>
          </p:cNvSpPr>
          <p:nvPr/>
        </p:nvSpPr>
        <p:spPr bwMode="auto">
          <a:xfrm flipV="1">
            <a:off x="6799263" y="4589463"/>
            <a:ext cx="121920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36" name="Line 62"/>
          <p:cNvSpPr>
            <a:spLocks noChangeShapeType="1"/>
          </p:cNvSpPr>
          <p:nvPr/>
        </p:nvSpPr>
        <p:spPr bwMode="auto">
          <a:xfrm flipH="1" flipV="1">
            <a:off x="3357563" y="4648200"/>
            <a:ext cx="1676400" cy="304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37" name="Line 63"/>
          <p:cNvSpPr>
            <a:spLocks noChangeShapeType="1"/>
          </p:cNvSpPr>
          <p:nvPr/>
        </p:nvSpPr>
        <p:spPr bwMode="auto">
          <a:xfrm flipV="1">
            <a:off x="6961188" y="5661025"/>
            <a:ext cx="963612" cy="2667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38" name="Line 64"/>
          <p:cNvSpPr>
            <a:spLocks noChangeShapeType="1"/>
          </p:cNvSpPr>
          <p:nvPr/>
        </p:nvSpPr>
        <p:spPr bwMode="auto">
          <a:xfrm flipH="1" flipV="1">
            <a:off x="3086100" y="4705350"/>
            <a:ext cx="2362200" cy="1371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39" name="Line 65"/>
          <p:cNvSpPr>
            <a:spLocks noChangeShapeType="1"/>
          </p:cNvSpPr>
          <p:nvPr/>
        </p:nvSpPr>
        <p:spPr bwMode="auto">
          <a:xfrm flipV="1">
            <a:off x="2432050" y="4652963"/>
            <a:ext cx="288925" cy="15843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340" name="Text Box 66"/>
          <p:cNvSpPr txBox="1">
            <a:spLocks noChangeArrowheads="1"/>
          </p:cNvSpPr>
          <p:nvPr/>
        </p:nvSpPr>
        <p:spPr bwMode="auto">
          <a:xfrm>
            <a:off x="4983163" y="4248150"/>
            <a:ext cx="46942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الطبيب 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الطبيب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– الاسم – التخصص)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41" name="Text Box 67"/>
          <p:cNvSpPr txBox="1">
            <a:spLocks noChangeArrowheads="1"/>
          </p:cNvSpPr>
          <p:nvPr/>
        </p:nvSpPr>
        <p:spPr bwMode="auto">
          <a:xfrm>
            <a:off x="381000" y="4284663"/>
            <a:ext cx="36607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المريض 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المريض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– الاسم)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42" name="Text Box 68"/>
          <p:cNvSpPr txBox="1">
            <a:spLocks noChangeArrowheads="1"/>
          </p:cNvSpPr>
          <p:nvPr/>
        </p:nvSpPr>
        <p:spPr bwMode="auto">
          <a:xfrm>
            <a:off x="4354513" y="5257800"/>
            <a:ext cx="52085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التحليل الطبي  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التحليل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– الاسم – السعر)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43" name="Text Box 69"/>
          <p:cNvSpPr txBox="1">
            <a:spLocks noChangeArrowheads="1"/>
          </p:cNvSpPr>
          <p:nvPr/>
        </p:nvSpPr>
        <p:spPr bwMode="auto">
          <a:xfrm>
            <a:off x="3584575" y="6324600"/>
            <a:ext cx="59594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سجل التنويم 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التسجيل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– تاريخ الدخول– تاريخ الخروج – الغرفة)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3344" name="Text Box 70"/>
          <p:cNvSpPr txBox="1">
            <a:spLocks noChangeArrowheads="1"/>
          </p:cNvSpPr>
          <p:nvPr/>
        </p:nvSpPr>
        <p:spPr bwMode="auto">
          <a:xfrm>
            <a:off x="273050" y="6092825"/>
            <a:ext cx="32400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يسجل(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المريض – رقم التسجيل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299" name="Text Box 71"/>
          <p:cNvSpPr txBox="1">
            <a:spLocks noChangeArrowheads="1"/>
          </p:cNvSpPr>
          <p:nvPr/>
        </p:nvSpPr>
        <p:spPr bwMode="auto">
          <a:xfrm>
            <a:off x="2620963" y="4800600"/>
            <a:ext cx="500856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يعالج (رقم الطبيب – رقم المريض – التاريخ)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300" name="Text Box 72"/>
          <p:cNvSpPr txBox="1">
            <a:spLocks noChangeArrowheads="1"/>
          </p:cNvSpPr>
          <p:nvPr/>
        </p:nvSpPr>
        <p:spPr bwMode="auto">
          <a:xfrm>
            <a:off x="2289175" y="5876925"/>
            <a:ext cx="569436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يحتاج (رقم التحليل – رقم المريض – تاريخ التحليل)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cxnSp>
        <p:nvCxnSpPr>
          <p:cNvPr id="13347" name="رابط مستقيم 83"/>
          <p:cNvCxnSpPr>
            <a:cxnSpLocks noChangeShapeType="1"/>
          </p:cNvCxnSpPr>
          <p:nvPr/>
        </p:nvCxnSpPr>
        <p:spPr bwMode="auto">
          <a:xfrm flipH="1">
            <a:off x="4232276" y="5268913"/>
            <a:ext cx="2892424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13348" name="رابط مستقيم 84"/>
          <p:cNvCxnSpPr>
            <a:cxnSpLocks noChangeShapeType="1"/>
          </p:cNvCxnSpPr>
          <p:nvPr/>
        </p:nvCxnSpPr>
        <p:spPr bwMode="auto">
          <a:xfrm flipH="1">
            <a:off x="4079439" y="6340852"/>
            <a:ext cx="3281363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13406" name="Line 94"/>
          <p:cNvSpPr>
            <a:spLocks noChangeShapeType="1"/>
          </p:cNvSpPr>
          <p:nvPr/>
        </p:nvSpPr>
        <p:spPr bwMode="auto">
          <a:xfrm flipH="1">
            <a:off x="5241925" y="6308725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07" name="Line 95"/>
          <p:cNvSpPr>
            <a:spLocks noChangeShapeType="1"/>
          </p:cNvSpPr>
          <p:nvPr/>
        </p:nvSpPr>
        <p:spPr bwMode="auto">
          <a:xfrm flipH="1">
            <a:off x="6465888" y="6308725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08" name="Line 96"/>
          <p:cNvSpPr>
            <a:spLocks noChangeShapeType="1"/>
          </p:cNvSpPr>
          <p:nvPr/>
        </p:nvSpPr>
        <p:spPr bwMode="auto">
          <a:xfrm flipH="1">
            <a:off x="4881563" y="5205413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09" name="Line 97"/>
          <p:cNvSpPr>
            <a:spLocks noChangeShapeType="1"/>
          </p:cNvSpPr>
          <p:nvPr/>
        </p:nvSpPr>
        <p:spPr bwMode="auto">
          <a:xfrm flipH="1">
            <a:off x="6105525" y="5229225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0" name="Line 98"/>
          <p:cNvSpPr>
            <a:spLocks noChangeShapeType="1"/>
          </p:cNvSpPr>
          <p:nvPr/>
        </p:nvSpPr>
        <p:spPr bwMode="auto">
          <a:xfrm flipH="1">
            <a:off x="1857375" y="6525344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411" name="Line 99"/>
          <p:cNvSpPr>
            <a:spLocks noChangeShapeType="1"/>
          </p:cNvSpPr>
          <p:nvPr/>
        </p:nvSpPr>
        <p:spPr bwMode="auto">
          <a:xfrm flipH="1">
            <a:off x="631825" y="6525344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3412" name="~PP31521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3749.WAV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24336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4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4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3"/>
          <p:cNvSpPr>
            <a:spLocks noChangeArrowheads="1"/>
          </p:cNvSpPr>
          <p:nvPr/>
        </p:nvSpPr>
        <p:spPr bwMode="auto">
          <a:xfrm>
            <a:off x="1371600" y="319088"/>
            <a:ext cx="7519988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تحويل مخطط علاقة الكيان إلى مخطط قاعدة البيانات العلائقية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 </a:t>
            </a:r>
            <a:r>
              <a:rPr lang="en-GB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Entity Relationship to Relational Database Schema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38" name="Rectangle 160"/>
          <p:cNvSpPr>
            <a:spLocks noChangeArrowheads="1"/>
          </p:cNvSpPr>
          <p:nvPr/>
        </p:nvSpPr>
        <p:spPr bwMode="auto">
          <a:xfrm>
            <a:off x="76200" y="1308100"/>
            <a:ext cx="9601200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rtl="1"/>
            <a:r>
              <a:rPr lang="ar-SA" sz="2400" b="1" dirty="0">
                <a:latin typeface="Traditional Arabic" pitchFamily="2" charset="-78"/>
                <a:cs typeface="Traditional Arabic" pitchFamily="2" charset="-78"/>
              </a:rPr>
              <a:t>مثال رقم 3</a:t>
            </a:r>
          </a:p>
          <a:p>
            <a:pPr algn="r" rtl="1"/>
            <a:r>
              <a:rPr lang="ar-SA" sz="2400" dirty="0">
                <a:latin typeface="Traditional Arabic" pitchFamily="2" charset="-78"/>
                <a:cs typeface="Traditional Arabic" pitchFamily="2" charset="-78"/>
              </a:rPr>
              <a:t>الشكل التالي يمثل </a:t>
            </a:r>
            <a:r>
              <a:rPr lang="ar-SA" sz="2400" dirty="0" smtClean="0">
                <a:latin typeface="Traditional Arabic" pitchFamily="2" charset="-78"/>
                <a:cs typeface="Traditional Arabic" pitchFamily="2" charset="-78"/>
              </a:rPr>
              <a:t>مخطط </a:t>
            </a:r>
            <a:r>
              <a:rPr lang="en-US" sz="2400" dirty="0">
                <a:latin typeface="Traditional Arabic" pitchFamily="2" charset="-78"/>
                <a:cs typeface="Traditional Arabic" pitchFamily="2" charset="-78"/>
              </a:rPr>
              <a:t>(ER)</a:t>
            </a:r>
            <a:r>
              <a:rPr lang="ar-SA" sz="2400" dirty="0">
                <a:latin typeface="Traditional Arabic" pitchFamily="2" charset="-78"/>
                <a:cs typeface="Traditional Arabic" pitchFamily="2" charset="-78"/>
              </a:rPr>
              <a:t> لتمثيل بيانات موظفين وأقسامهم و أبنائهم  في شركة صناعية.</a:t>
            </a:r>
          </a:p>
          <a:p>
            <a:pPr algn="r" rtl="1"/>
            <a:endParaRPr lang="en-US" sz="2400" dirty="0">
              <a:latin typeface="Traditional Arabic" pitchFamily="2" charset="-78"/>
              <a:cs typeface="Traditional Arabic" pitchFamily="2" charset="-78"/>
            </a:endParaRPr>
          </a:p>
          <a:p>
            <a:pPr algn="r" rtl="1"/>
            <a:r>
              <a:rPr lang="ar-SA" sz="2400" dirty="0">
                <a:latin typeface="Traditional Arabic" pitchFamily="2" charset="-78"/>
                <a:cs typeface="Traditional Arabic" pitchFamily="2" charset="-78"/>
              </a:rPr>
              <a:t>المطلوب هو تحويل الشكل من مخطط الكيان العلائقي الى مخطط قواعد البيانات.</a:t>
            </a:r>
            <a:endParaRPr lang="en-US" sz="2400" dirty="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39" name="Rectangle 2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40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41" name="Rectangle 5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42" name="Rectangle 5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43" name="Rectangle 5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44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45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46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47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4348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grpSp>
        <p:nvGrpSpPr>
          <p:cNvPr id="14407" name="Group 71"/>
          <p:cNvGrpSpPr>
            <a:grpSpLocks/>
          </p:cNvGrpSpPr>
          <p:nvPr/>
        </p:nvGrpSpPr>
        <p:grpSpPr bwMode="auto">
          <a:xfrm>
            <a:off x="920750" y="3284538"/>
            <a:ext cx="8372475" cy="3352800"/>
            <a:chOff x="580" y="2069"/>
            <a:chExt cx="5274" cy="2112"/>
          </a:xfrm>
        </p:grpSpPr>
        <p:grpSp>
          <p:nvGrpSpPr>
            <p:cNvPr id="14350" name="Group 4"/>
            <p:cNvGrpSpPr>
              <a:grpSpLocks/>
            </p:cNvGrpSpPr>
            <p:nvPr/>
          </p:nvGrpSpPr>
          <p:grpSpPr bwMode="auto">
            <a:xfrm>
              <a:off x="3058" y="2069"/>
              <a:ext cx="1116" cy="792"/>
              <a:chOff x="2748" y="648"/>
              <a:chExt cx="1116" cy="792"/>
            </a:xfrm>
          </p:grpSpPr>
          <p:sp>
            <p:nvSpPr>
              <p:cNvPr id="14397" name="Rectangle 5"/>
              <p:cNvSpPr>
                <a:spLocks noChangeArrowheads="1"/>
              </p:cNvSpPr>
              <p:nvPr/>
            </p:nvSpPr>
            <p:spPr bwMode="auto">
              <a:xfrm>
                <a:off x="3000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الموظف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grpSp>
            <p:nvGrpSpPr>
              <p:cNvPr id="14398" name="Group 6"/>
              <p:cNvGrpSpPr>
                <a:grpSpLocks/>
              </p:cNvGrpSpPr>
              <p:nvPr/>
            </p:nvGrpSpPr>
            <p:grpSpPr bwMode="auto">
              <a:xfrm>
                <a:off x="2748" y="648"/>
                <a:ext cx="1116" cy="462"/>
                <a:chOff x="2832" y="648"/>
                <a:chExt cx="1116" cy="462"/>
              </a:xfrm>
            </p:grpSpPr>
            <p:sp>
              <p:nvSpPr>
                <p:cNvPr id="14399" name="Oval 7"/>
                <p:cNvSpPr>
                  <a:spLocks noChangeArrowheads="1"/>
                </p:cNvSpPr>
                <p:nvPr/>
              </p:nvSpPr>
              <p:spPr bwMode="auto">
                <a:xfrm>
                  <a:off x="2832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 u="sng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رقم</a:t>
                  </a:r>
                  <a:endParaRPr lang="en-US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4400" name="Oval 8"/>
                <p:cNvSpPr>
                  <a:spLocks noChangeArrowheads="1"/>
                </p:cNvSpPr>
                <p:nvPr/>
              </p:nvSpPr>
              <p:spPr bwMode="auto">
                <a:xfrm>
                  <a:off x="3516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الاسم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4401" name="Line 9"/>
                <p:cNvSpPr>
                  <a:spLocks noChangeShapeType="1"/>
                </p:cNvSpPr>
                <p:nvPr/>
              </p:nvSpPr>
              <p:spPr bwMode="auto">
                <a:xfrm flipH="1">
                  <a:off x="3588" y="930"/>
                  <a:ext cx="132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402" name="Line 10"/>
                <p:cNvSpPr>
                  <a:spLocks noChangeShapeType="1"/>
                </p:cNvSpPr>
                <p:nvPr/>
              </p:nvSpPr>
              <p:spPr bwMode="auto">
                <a:xfrm>
                  <a:off x="3036" y="924"/>
                  <a:ext cx="216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4351" name="Group 11"/>
            <p:cNvGrpSpPr>
              <a:grpSpLocks/>
            </p:cNvGrpSpPr>
            <p:nvPr/>
          </p:nvGrpSpPr>
          <p:grpSpPr bwMode="auto">
            <a:xfrm>
              <a:off x="1474" y="2849"/>
              <a:ext cx="1092" cy="816"/>
              <a:chOff x="1164" y="1428"/>
              <a:chExt cx="1092" cy="816"/>
            </a:xfrm>
          </p:grpSpPr>
          <p:sp>
            <p:nvSpPr>
              <p:cNvPr id="14392" name="Line 12"/>
              <p:cNvSpPr>
                <a:spLocks noChangeShapeType="1"/>
              </p:cNvSpPr>
              <p:nvPr/>
            </p:nvSpPr>
            <p:spPr bwMode="auto">
              <a:xfrm>
                <a:off x="1908" y="2070"/>
                <a:ext cx="348" cy="0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393" name="AutoShape 13"/>
              <p:cNvSpPr>
                <a:spLocks noChangeArrowheads="1"/>
              </p:cNvSpPr>
              <p:nvPr/>
            </p:nvSpPr>
            <p:spPr bwMode="auto">
              <a:xfrm flipH="1">
                <a:off x="1164" y="1896"/>
                <a:ext cx="732" cy="348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يدير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4394" name="Line 14"/>
              <p:cNvSpPr>
                <a:spLocks noChangeShapeType="1"/>
              </p:cNvSpPr>
              <p:nvPr/>
            </p:nvSpPr>
            <p:spPr bwMode="auto">
              <a:xfrm>
                <a:off x="1524" y="1428"/>
                <a:ext cx="0" cy="4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395" name="Text Box 15"/>
              <p:cNvSpPr txBox="1">
                <a:spLocks noChangeArrowheads="1"/>
              </p:cNvSpPr>
              <p:nvPr/>
            </p:nvSpPr>
            <p:spPr bwMode="auto">
              <a:xfrm flipH="1">
                <a:off x="1368" y="1740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  <p:sp>
            <p:nvSpPr>
              <p:cNvPr id="14396" name="Text Box 16"/>
              <p:cNvSpPr txBox="1">
                <a:spLocks noChangeArrowheads="1"/>
              </p:cNvSpPr>
              <p:nvPr/>
            </p:nvSpPr>
            <p:spPr bwMode="auto">
              <a:xfrm flipH="1">
                <a:off x="2014" y="1907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</p:grpSp>
        <p:grpSp>
          <p:nvGrpSpPr>
            <p:cNvPr id="14352" name="Group 17"/>
            <p:cNvGrpSpPr>
              <a:grpSpLocks/>
            </p:cNvGrpSpPr>
            <p:nvPr/>
          </p:nvGrpSpPr>
          <p:grpSpPr bwMode="auto">
            <a:xfrm>
              <a:off x="2134" y="2093"/>
              <a:ext cx="1188" cy="792"/>
              <a:chOff x="1824" y="672"/>
              <a:chExt cx="1188" cy="792"/>
            </a:xfrm>
          </p:grpSpPr>
          <p:sp>
            <p:nvSpPr>
              <p:cNvPr id="14384" name="Text Box 18"/>
              <p:cNvSpPr txBox="1">
                <a:spLocks noChangeArrowheads="1"/>
              </p:cNvSpPr>
              <p:nvPr/>
            </p:nvSpPr>
            <p:spPr bwMode="auto">
              <a:xfrm>
                <a:off x="1914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  <p:grpSp>
            <p:nvGrpSpPr>
              <p:cNvPr id="14385" name="Group 19"/>
              <p:cNvGrpSpPr>
                <a:grpSpLocks/>
              </p:cNvGrpSpPr>
              <p:nvPr/>
            </p:nvGrpSpPr>
            <p:grpSpPr bwMode="auto">
              <a:xfrm>
                <a:off x="1824" y="672"/>
                <a:ext cx="1188" cy="792"/>
                <a:chOff x="1824" y="672"/>
                <a:chExt cx="1188" cy="792"/>
              </a:xfrm>
            </p:grpSpPr>
            <p:sp>
              <p:nvSpPr>
                <p:cNvPr id="14386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2814" y="1139"/>
                  <a:ext cx="116" cy="1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9pPr>
                </a:lstStyle>
                <a:p>
                  <a:pPr algn="ctr" rtl="1">
                    <a:spcBef>
                      <a:spcPct val="50000"/>
                    </a:spcBef>
                  </a:pPr>
                  <a:r>
                    <a:rPr lang="en-US" sz="1400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N</a:t>
                  </a:r>
                </a:p>
              </p:txBody>
            </p:sp>
            <p:sp>
              <p:nvSpPr>
                <p:cNvPr id="14387" name="AutoShape 21"/>
                <p:cNvSpPr>
                  <a:spLocks noChangeArrowheads="1"/>
                </p:cNvSpPr>
                <p:nvPr/>
              </p:nvSpPr>
              <p:spPr bwMode="auto">
                <a:xfrm>
                  <a:off x="2052" y="1128"/>
                  <a:ext cx="720" cy="336"/>
                </a:xfrm>
                <a:prstGeom prst="flowChartDecision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يعمل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4388" name="Line 22"/>
                <p:cNvSpPr>
                  <a:spLocks noChangeShapeType="1"/>
                </p:cNvSpPr>
                <p:nvPr/>
              </p:nvSpPr>
              <p:spPr bwMode="auto">
                <a:xfrm flipH="1">
                  <a:off x="1824" y="1296"/>
                  <a:ext cx="240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389" name="Line 23"/>
                <p:cNvSpPr>
                  <a:spLocks noChangeShapeType="1"/>
                </p:cNvSpPr>
                <p:nvPr/>
              </p:nvSpPr>
              <p:spPr bwMode="auto">
                <a:xfrm>
                  <a:off x="2772" y="1296"/>
                  <a:ext cx="240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4390" name="Oval 24"/>
                <p:cNvSpPr>
                  <a:spLocks noChangeArrowheads="1"/>
                </p:cNvSpPr>
                <p:nvPr/>
              </p:nvSpPr>
              <p:spPr bwMode="auto">
                <a:xfrm flipH="1">
                  <a:off x="1944" y="672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التاريخ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4391" name="Line 25"/>
                <p:cNvSpPr>
                  <a:spLocks noChangeShapeType="1"/>
                </p:cNvSpPr>
                <p:nvPr/>
              </p:nvSpPr>
              <p:spPr bwMode="auto">
                <a:xfrm>
                  <a:off x="2220" y="948"/>
                  <a:ext cx="132" cy="21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4353" name="Group 26"/>
            <p:cNvGrpSpPr>
              <a:grpSpLocks/>
            </p:cNvGrpSpPr>
            <p:nvPr/>
          </p:nvGrpSpPr>
          <p:grpSpPr bwMode="auto">
            <a:xfrm>
              <a:off x="3934" y="2537"/>
              <a:ext cx="1152" cy="360"/>
              <a:chOff x="3624" y="1116"/>
              <a:chExt cx="1152" cy="360"/>
            </a:xfrm>
          </p:grpSpPr>
          <p:sp>
            <p:nvSpPr>
              <p:cNvPr id="14379" name="Line 27"/>
              <p:cNvSpPr>
                <a:spLocks noChangeShapeType="1"/>
              </p:cNvSpPr>
              <p:nvPr/>
            </p:nvSpPr>
            <p:spPr bwMode="auto">
              <a:xfrm>
                <a:off x="4512" y="1296"/>
                <a:ext cx="264" cy="0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1" name="AutoShape 28"/>
              <p:cNvSpPr>
                <a:spLocks noChangeArrowheads="1"/>
              </p:cNvSpPr>
              <p:nvPr/>
            </p:nvSpPr>
            <p:spPr bwMode="auto">
              <a:xfrm>
                <a:off x="3900" y="1116"/>
                <a:ext cx="624" cy="360"/>
              </a:xfrm>
              <a:prstGeom prst="flowChartDecision">
                <a:avLst/>
              </a:prstGeom>
              <a:ln>
                <a:headEnd/>
                <a:tailEnd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anchor="ctr"/>
              <a:lstStyle/>
              <a:p>
                <a:pPr algn="ctr" rtl="1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ar-SA" b="1">
                    <a:solidFill>
                      <a:schemeClr val="tx2"/>
                    </a:solidFill>
                    <a:latin typeface="Traditional Arabic" pitchFamily="18" charset="-78"/>
                    <a:cs typeface="Traditional Arabic" pitchFamily="18" charset="-78"/>
                  </a:rPr>
                  <a:t>له</a:t>
                </a:r>
                <a:endParaRPr lang="en-US" b="1">
                  <a:solidFill>
                    <a:schemeClr val="tx2"/>
                  </a:solidFill>
                  <a:latin typeface="Traditional Arabic" pitchFamily="18" charset="-78"/>
                  <a:cs typeface="Traditional Arabic" pitchFamily="18" charset="-78"/>
                </a:endParaRPr>
              </a:p>
            </p:txBody>
          </p:sp>
          <p:sp>
            <p:nvSpPr>
              <p:cNvPr id="14381" name="Line 29"/>
              <p:cNvSpPr>
                <a:spLocks noChangeShapeType="1"/>
              </p:cNvSpPr>
              <p:nvPr/>
            </p:nvSpPr>
            <p:spPr bwMode="auto">
              <a:xfrm>
                <a:off x="3624" y="1296"/>
                <a:ext cx="28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382" name="Text Box 30"/>
              <p:cNvSpPr txBox="1">
                <a:spLocks noChangeArrowheads="1"/>
              </p:cNvSpPr>
              <p:nvPr/>
            </p:nvSpPr>
            <p:spPr bwMode="auto">
              <a:xfrm>
                <a:off x="4524" y="1140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cmpd="dbl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sp>
            <p:nvSpPr>
              <p:cNvPr id="14383" name="Text Box 31"/>
              <p:cNvSpPr txBox="1">
                <a:spLocks noChangeArrowheads="1"/>
              </p:cNvSpPr>
              <p:nvPr/>
            </p:nvSpPr>
            <p:spPr bwMode="auto">
              <a:xfrm>
                <a:off x="3750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cmpd="dbl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</p:grpSp>
        <p:grpSp>
          <p:nvGrpSpPr>
            <p:cNvPr id="14354" name="Group 32"/>
            <p:cNvGrpSpPr>
              <a:grpSpLocks/>
            </p:cNvGrpSpPr>
            <p:nvPr/>
          </p:nvGrpSpPr>
          <p:grpSpPr bwMode="auto">
            <a:xfrm>
              <a:off x="634" y="2069"/>
              <a:ext cx="1488" cy="792"/>
              <a:chOff x="324" y="648"/>
              <a:chExt cx="1488" cy="792"/>
            </a:xfrm>
          </p:grpSpPr>
          <p:sp>
            <p:nvSpPr>
              <p:cNvPr id="14372" name="Rectangle 33"/>
              <p:cNvSpPr>
                <a:spLocks noChangeArrowheads="1"/>
              </p:cNvSpPr>
              <p:nvPr/>
            </p:nvSpPr>
            <p:spPr bwMode="auto">
              <a:xfrm>
                <a:off x="1188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القسم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4373" name="Oval 34"/>
              <p:cNvSpPr>
                <a:spLocks noChangeArrowheads="1"/>
              </p:cNvSpPr>
              <p:nvPr/>
            </p:nvSpPr>
            <p:spPr bwMode="auto">
              <a:xfrm flipH="1">
                <a:off x="324" y="1104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الهاتف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4374" name="Oval 35"/>
              <p:cNvSpPr>
                <a:spLocks noChangeArrowheads="1"/>
              </p:cNvSpPr>
              <p:nvPr/>
            </p:nvSpPr>
            <p:spPr bwMode="auto">
              <a:xfrm flipH="1">
                <a:off x="564" y="720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4375" name="Line 36"/>
              <p:cNvSpPr>
                <a:spLocks noChangeShapeType="1"/>
              </p:cNvSpPr>
              <p:nvPr/>
            </p:nvSpPr>
            <p:spPr bwMode="auto">
              <a:xfrm>
                <a:off x="996" y="900"/>
                <a:ext cx="336" cy="19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376" name="Line 37"/>
              <p:cNvSpPr>
                <a:spLocks noChangeShapeType="1"/>
              </p:cNvSpPr>
              <p:nvPr/>
            </p:nvSpPr>
            <p:spPr bwMode="auto">
              <a:xfrm>
                <a:off x="756" y="1248"/>
                <a:ext cx="43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377" name="Oval 38"/>
              <p:cNvSpPr>
                <a:spLocks noChangeArrowheads="1"/>
              </p:cNvSpPr>
              <p:nvPr/>
            </p:nvSpPr>
            <p:spPr bwMode="auto">
              <a:xfrm flipH="1">
                <a:off x="1308" y="64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4378" name="Line 39"/>
              <p:cNvSpPr>
                <a:spLocks noChangeShapeType="1"/>
              </p:cNvSpPr>
              <p:nvPr/>
            </p:nvSpPr>
            <p:spPr bwMode="auto">
              <a:xfrm flipH="1">
                <a:off x="1524" y="936"/>
                <a:ext cx="0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4364" name="Rectangle 41"/>
            <p:cNvSpPr>
              <a:spLocks noChangeArrowheads="1"/>
            </p:cNvSpPr>
            <p:nvPr/>
          </p:nvSpPr>
          <p:spPr bwMode="auto">
            <a:xfrm>
              <a:off x="5086" y="2525"/>
              <a:ext cx="624" cy="336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8100" cmpd="dbl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أبن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4365" name="Oval 42"/>
            <p:cNvSpPr>
              <a:spLocks noChangeArrowheads="1"/>
            </p:cNvSpPr>
            <p:nvPr/>
          </p:nvSpPr>
          <p:spPr bwMode="auto">
            <a:xfrm>
              <a:off x="4738" y="2069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الميلاد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4366" name="Oval 43"/>
            <p:cNvSpPr>
              <a:spLocks noChangeArrowheads="1"/>
            </p:cNvSpPr>
            <p:nvPr/>
          </p:nvSpPr>
          <p:spPr bwMode="auto">
            <a:xfrm>
              <a:off x="5422" y="2069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الاسم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4367" name="Line 44"/>
            <p:cNvSpPr>
              <a:spLocks noChangeShapeType="1"/>
            </p:cNvSpPr>
            <p:nvPr/>
          </p:nvSpPr>
          <p:spPr bwMode="auto">
            <a:xfrm flipH="1">
              <a:off x="5482" y="2351"/>
              <a:ext cx="120" cy="17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68" name="Oval 45"/>
            <p:cNvSpPr>
              <a:spLocks noChangeArrowheads="1"/>
            </p:cNvSpPr>
            <p:nvPr/>
          </p:nvSpPr>
          <p:spPr bwMode="auto">
            <a:xfrm>
              <a:off x="5194" y="3029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الجنس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4369" name="Line 46"/>
            <p:cNvSpPr>
              <a:spLocks noChangeShapeType="1"/>
            </p:cNvSpPr>
            <p:nvPr/>
          </p:nvSpPr>
          <p:spPr bwMode="auto">
            <a:xfrm>
              <a:off x="5038" y="2345"/>
              <a:ext cx="174" cy="18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70" name="Line 47"/>
            <p:cNvSpPr>
              <a:spLocks noChangeShapeType="1"/>
            </p:cNvSpPr>
            <p:nvPr/>
          </p:nvSpPr>
          <p:spPr bwMode="auto">
            <a:xfrm>
              <a:off x="5404" y="2855"/>
              <a:ext cx="6" cy="1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4356" name="Group 49"/>
            <p:cNvGrpSpPr>
              <a:grpSpLocks/>
            </p:cNvGrpSpPr>
            <p:nvPr/>
          </p:nvGrpSpPr>
          <p:grpSpPr bwMode="auto">
            <a:xfrm>
              <a:off x="2578" y="3113"/>
              <a:ext cx="1512" cy="1068"/>
              <a:chOff x="2268" y="1692"/>
              <a:chExt cx="1512" cy="1068"/>
            </a:xfrm>
          </p:grpSpPr>
          <p:sp>
            <p:nvSpPr>
              <p:cNvPr id="14357" name="Rectangle 50"/>
              <p:cNvSpPr>
                <a:spLocks noChangeArrowheads="1"/>
              </p:cNvSpPr>
              <p:nvPr/>
            </p:nvSpPr>
            <p:spPr bwMode="auto">
              <a:xfrm flipH="1">
                <a:off x="2268" y="1896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مشروع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4358" name="Oval 51"/>
              <p:cNvSpPr>
                <a:spLocks noChangeArrowheads="1"/>
              </p:cNvSpPr>
              <p:nvPr/>
            </p:nvSpPr>
            <p:spPr bwMode="auto">
              <a:xfrm flipH="1">
                <a:off x="3276" y="1692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4359" name="Line 52"/>
              <p:cNvSpPr>
                <a:spLocks noChangeShapeType="1"/>
              </p:cNvSpPr>
              <p:nvPr/>
            </p:nvSpPr>
            <p:spPr bwMode="auto">
              <a:xfrm flipV="1">
                <a:off x="2892" y="1872"/>
                <a:ext cx="396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360" name="Oval 53"/>
              <p:cNvSpPr>
                <a:spLocks noChangeArrowheads="1"/>
              </p:cNvSpPr>
              <p:nvPr/>
            </p:nvSpPr>
            <p:spPr bwMode="auto">
              <a:xfrm flipH="1">
                <a:off x="3276" y="2112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4361" name="Line 54"/>
              <p:cNvSpPr>
                <a:spLocks noChangeShapeType="1"/>
              </p:cNvSpPr>
              <p:nvPr/>
            </p:nvSpPr>
            <p:spPr bwMode="auto">
              <a:xfrm>
                <a:off x="2892" y="2136"/>
                <a:ext cx="384" cy="12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362" name="Oval 55"/>
              <p:cNvSpPr>
                <a:spLocks noChangeArrowheads="1"/>
              </p:cNvSpPr>
              <p:nvPr/>
            </p:nvSpPr>
            <p:spPr bwMode="auto">
              <a:xfrm>
                <a:off x="2268" y="2400"/>
                <a:ext cx="576" cy="360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تاريخ</a:t>
                </a:r>
              </a:p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البداية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4363" name="Line 56"/>
              <p:cNvSpPr>
                <a:spLocks noChangeShapeType="1"/>
              </p:cNvSpPr>
              <p:nvPr/>
            </p:nvSpPr>
            <p:spPr bwMode="auto">
              <a:xfrm flipH="1">
                <a:off x="2556" y="2232"/>
                <a:ext cx="12" cy="18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4404" name="Oval 104"/>
            <p:cNvSpPr>
              <a:spLocks noChangeArrowheads="1"/>
            </p:cNvSpPr>
            <p:nvPr/>
          </p:nvSpPr>
          <p:spPr bwMode="auto">
            <a:xfrm>
              <a:off x="580" y="2482"/>
              <a:ext cx="522" cy="363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الهاتف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4406" name="Line 70"/>
            <p:cNvSpPr>
              <a:spLocks noChangeShapeType="1"/>
            </p:cNvSpPr>
            <p:nvPr/>
          </p:nvSpPr>
          <p:spPr bwMode="auto">
            <a:xfrm flipH="1">
              <a:off x="3039" y="275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4409" name="~PP31537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3858.WAV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Tm="12866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40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40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3"/>
          <p:cNvSpPr>
            <a:spLocks noChangeArrowheads="1"/>
          </p:cNvSpPr>
          <p:nvPr/>
        </p:nvSpPr>
        <p:spPr bwMode="auto">
          <a:xfrm>
            <a:off x="1371600" y="319088"/>
            <a:ext cx="7519988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تحويل مخطط علاقة الكيان إلى مخطط قاعدة البيانات العلائقية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  <a:p>
            <a:pPr algn="ctr" rtl="1"/>
            <a:r>
              <a:rPr lang="ar-SA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 </a:t>
            </a:r>
            <a:r>
              <a:rPr lang="en-GB" sz="2800">
                <a:solidFill>
                  <a:srgbClr val="0000CC"/>
                </a:solidFill>
                <a:latin typeface="Traditional Arabic" pitchFamily="2" charset="-78"/>
                <a:cs typeface="Traditional Arabic" pitchFamily="2" charset="-78"/>
              </a:rPr>
              <a:t>Entity Relationship to Relational Database Schema</a:t>
            </a:r>
            <a:endParaRPr lang="en-US" sz="2800">
              <a:solidFill>
                <a:srgbClr val="0000CC"/>
              </a:solidFill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64" name="Rectangle 5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65" name="Rectangle 5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66" name="Rectangle 5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67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68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69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70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71" name="Rectangle 4"/>
          <p:cNvSpPr>
            <a:spLocks noChangeArrowheads="1"/>
          </p:cNvSpPr>
          <p:nvPr/>
        </p:nvSpPr>
        <p:spPr bwMode="auto">
          <a:xfrm>
            <a:off x="0" y="-242888"/>
            <a:ext cx="184150" cy="368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pPr algn="r" rtl="1"/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73" name="Rectangle 2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74" name="Rectangle 4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75" name="Rectangle 5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76" name="Rectangle 5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77" name="Rectangle 5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78" name="Rectangle 4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79" name="Rectangle 4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80" name="Rectangle 4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81" name="Rectangle 4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82" name="Rectangle 4"/>
          <p:cNvSpPr>
            <a:spLocks noChangeArrowheads="1"/>
          </p:cNvSpPr>
          <p:nvPr/>
        </p:nvSpPr>
        <p:spPr bwMode="auto">
          <a:xfrm>
            <a:off x="0" y="-80963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/>
          <a:p>
            <a:endParaRPr lang="ar-SA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83" name="Line 58"/>
          <p:cNvSpPr>
            <a:spLocks noChangeShapeType="1"/>
          </p:cNvSpPr>
          <p:nvPr/>
        </p:nvSpPr>
        <p:spPr bwMode="auto">
          <a:xfrm flipV="1">
            <a:off x="4697413" y="5113338"/>
            <a:ext cx="2065337" cy="20955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4" name="Line 59"/>
          <p:cNvSpPr>
            <a:spLocks noChangeShapeType="1"/>
          </p:cNvSpPr>
          <p:nvPr/>
        </p:nvSpPr>
        <p:spPr bwMode="auto">
          <a:xfrm flipH="1" flipV="1">
            <a:off x="5203825" y="5056188"/>
            <a:ext cx="1981200" cy="9144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5" name="Line 60"/>
          <p:cNvSpPr>
            <a:spLocks noChangeShapeType="1"/>
          </p:cNvSpPr>
          <p:nvPr/>
        </p:nvSpPr>
        <p:spPr bwMode="auto">
          <a:xfrm flipV="1">
            <a:off x="4164013" y="6237288"/>
            <a:ext cx="2859087" cy="1905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6" name="Text Box 61"/>
          <p:cNvSpPr txBox="1">
            <a:spLocks noChangeArrowheads="1"/>
          </p:cNvSpPr>
          <p:nvPr/>
        </p:nvSpPr>
        <p:spPr bwMode="auto">
          <a:xfrm>
            <a:off x="4762500" y="5303838"/>
            <a:ext cx="3783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ابن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(الجنس – تاريخ الميلاد - الاسم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 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87" name="Text Box 62"/>
          <p:cNvSpPr txBox="1">
            <a:spLocks noChangeArrowheads="1"/>
          </p:cNvSpPr>
          <p:nvPr/>
        </p:nvSpPr>
        <p:spPr bwMode="auto">
          <a:xfrm>
            <a:off x="5181600" y="4656138"/>
            <a:ext cx="34321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الموظف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 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الموظف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– الاسم 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88" name="Text Box 63"/>
          <p:cNvSpPr txBox="1">
            <a:spLocks noChangeArrowheads="1"/>
          </p:cNvSpPr>
          <p:nvPr/>
        </p:nvSpPr>
        <p:spPr bwMode="auto">
          <a:xfrm>
            <a:off x="776288" y="5799138"/>
            <a:ext cx="78184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القسم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 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القسم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– الاسم )        </a:t>
            </a: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الهاتف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القسم – رقم الهاتف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89" name="Text Box 64"/>
          <p:cNvSpPr txBox="1">
            <a:spLocks noChangeArrowheads="1"/>
          </p:cNvSpPr>
          <p:nvPr/>
        </p:nvSpPr>
        <p:spPr bwMode="auto">
          <a:xfrm>
            <a:off x="3584575" y="6427788"/>
            <a:ext cx="4953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 b="1">
                <a:latin typeface="Traditional Arabic" pitchFamily="2" charset="-78"/>
                <a:cs typeface="Traditional Arabic" pitchFamily="2" charset="-78"/>
              </a:rPr>
              <a:t>مشروع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(</a:t>
            </a:r>
            <a:r>
              <a:rPr lang="ar-SA" sz="2400" u="sng">
                <a:latin typeface="Traditional Arabic" pitchFamily="2" charset="-78"/>
                <a:cs typeface="Traditional Arabic" pitchFamily="2" charset="-78"/>
              </a:rPr>
              <a:t>رقم المشروع</a:t>
            </a: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– الاسم – تاريخ البداية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85" name="Text Box 66"/>
          <p:cNvSpPr txBox="1">
            <a:spLocks noChangeArrowheads="1"/>
          </p:cNvSpPr>
          <p:nvPr/>
        </p:nvSpPr>
        <p:spPr bwMode="auto">
          <a:xfrm>
            <a:off x="2509838" y="4675188"/>
            <a:ext cx="34512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  –  رقم القسم  –  تاريخ العمل)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86" name="Text Box 67"/>
          <p:cNvSpPr txBox="1">
            <a:spLocks noChangeArrowheads="1"/>
          </p:cNvSpPr>
          <p:nvPr/>
        </p:nvSpPr>
        <p:spPr bwMode="auto">
          <a:xfrm>
            <a:off x="2936875" y="6408738"/>
            <a:ext cx="16795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–  رقم القسم)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87" name="Text Box 68"/>
          <p:cNvSpPr txBox="1">
            <a:spLocks noChangeArrowheads="1"/>
          </p:cNvSpPr>
          <p:nvPr/>
        </p:nvSpPr>
        <p:spPr bwMode="auto">
          <a:xfrm>
            <a:off x="3419475" y="5322888"/>
            <a:ext cx="19653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r" rtl="1">
              <a:spcBef>
                <a:spcPct val="50000"/>
              </a:spcBef>
            </a:pPr>
            <a:r>
              <a:rPr lang="ar-SA" sz="2400">
                <a:latin typeface="Traditional Arabic" pitchFamily="2" charset="-78"/>
                <a:cs typeface="Traditional Arabic" pitchFamily="2" charset="-78"/>
              </a:rPr>
              <a:t>–  رقم الموظف)</a:t>
            </a:r>
            <a:endParaRPr lang="en-US" sz="2400">
              <a:latin typeface="Traditional Arabic" pitchFamily="2" charset="-78"/>
              <a:cs typeface="Traditional Arabic" pitchFamily="2" charset="-78"/>
            </a:endParaRPr>
          </a:p>
        </p:txBody>
      </p:sp>
      <p:sp>
        <p:nvSpPr>
          <p:cNvPr id="15393" name="Line 69"/>
          <p:cNvSpPr>
            <a:spLocks noChangeShapeType="1"/>
          </p:cNvSpPr>
          <p:nvPr/>
        </p:nvSpPr>
        <p:spPr bwMode="auto">
          <a:xfrm>
            <a:off x="4035425" y="5695017"/>
            <a:ext cx="21621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448" name="Line 88"/>
          <p:cNvSpPr>
            <a:spLocks noChangeShapeType="1"/>
          </p:cNvSpPr>
          <p:nvPr/>
        </p:nvSpPr>
        <p:spPr bwMode="auto">
          <a:xfrm flipH="1">
            <a:off x="4521200" y="5084763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449" name="Line 89"/>
          <p:cNvSpPr>
            <a:spLocks noChangeShapeType="1"/>
          </p:cNvSpPr>
          <p:nvPr/>
        </p:nvSpPr>
        <p:spPr bwMode="auto">
          <a:xfrm flipH="1">
            <a:off x="4016375" y="5734050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450" name="Line 90"/>
          <p:cNvSpPr>
            <a:spLocks noChangeShapeType="1"/>
          </p:cNvSpPr>
          <p:nvPr/>
        </p:nvSpPr>
        <p:spPr bwMode="auto">
          <a:xfrm flipH="1">
            <a:off x="3368675" y="6813550"/>
            <a:ext cx="935038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452" name="Line 92"/>
          <p:cNvSpPr>
            <a:spLocks noChangeShapeType="1"/>
          </p:cNvSpPr>
          <p:nvPr/>
        </p:nvSpPr>
        <p:spPr bwMode="auto">
          <a:xfrm flipH="1">
            <a:off x="3929063" y="6253163"/>
            <a:ext cx="935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15454" name="~PP31568.WAV">
            <a:hlinkClick r:id="" action="ppaction://media"/>
          </p:cNvPr>
          <p:cNvPicPr>
            <a:picLocks noRot="1" noChangeAspect="1" noChangeArrowheads="1"/>
          </p:cNvPicPr>
          <p:nvPr>
            <a:wavAudioFile r:embed="rId1" name="~PP3575.WAV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75" y="63531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455" name="Group 95"/>
          <p:cNvGrpSpPr>
            <a:grpSpLocks/>
          </p:cNvGrpSpPr>
          <p:nvPr/>
        </p:nvGrpSpPr>
        <p:grpSpPr bwMode="auto">
          <a:xfrm>
            <a:off x="776288" y="1196975"/>
            <a:ext cx="8372475" cy="3352800"/>
            <a:chOff x="580" y="2069"/>
            <a:chExt cx="5274" cy="2112"/>
          </a:xfrm>
        </p:grpSpPr>
        <p:grpSp>
          <p:nvGrpSpPr>
            <p:cNvPr id="15456" name="Group 4"/>
            <p:cNvGrpSpPr>
              <a:grpSpLocks/>
            </p:cNvGrpSpPr>
            <p:nvPr/>
          </p:nvGrpSpPr>
          <p:grpSpPr bwMode="auto">
            <a:xfrm>
              <a:off x="3058" y="2069"/>
              <a:ext cx="1116" cy="792"/>
              <a:chOff x="2748" y="648"/>
              <a:chExt cx="1116" cy="792"/>
            </a:xfrm>
          </p:grpSpPr>
          <p:sp>
            <p:nvSpPr>
              <p:cNvPr id="15457" name="Rectangle 5"/>
              <p:cNvSpPr>
                <a:spLocks noChangeArrowheads="1"/>
              </p:cNvSpPr>
              <p:nvPr/>
            </p:nvSpPr>
            <p:spPr bwMode="auto">
              <a:xfrm>
                <a:off x="3000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الموظف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grpSp>
            <p:nvGrpSpPr>
              <p:cNvPr id="15458" name="Group 6"/>
              <p:cNvGrpSpPr>
                <a:grpSpLocks/>
              </p:cNvGrpSpPr>
              <p:nvPr/>
            </p:nvGrpSpPr>
            <p:grpSpPr bwMode="auto">
              <a:xfrm>
                <a:off x="2748" y="648"/>
                <a:ext cx="1116" cy="462"/>
                <a:chOff x="2832" y="648"/>
                <a:chExt cx="1116" cy="462"/>
              </a:xfrm>
            </p:grpSpPr>
            <p:sp>
              <p:nvSpPr>
                <p:cNvPr id="15459" name="Oval 7"/>
                <p:cNvSpPr>
                  <a:spLocks noChangeArrowheads="1"/>
                </p:cNvSpPr>
                <p:nvPr/>
              </p:nvSpPr>
              <p:spPr bwMode="auto">
                <a:xfrm>
                  <a:off x="2832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 u="sng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رقم</a:t>
                  </a:r>
                  <a:endParaRPr lang="en-US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5460" name="Oval 8"/>
                <p:cNvSpPr>
                  <a:spLocks noChangeArrowheads="1"/>
                </p:cNvSpPr>
                <p:nvPr/>
              </p:nvSpPr>
              <p:spPr bwMode="auto">
                <a:xfrm>
                  <a:off x="3516" y="648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الاسم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5461" name="Line 9"/>
                <p:cNvSpPr>
                  <a:spLocks noChangeShapeType="1"/>
                </p:cNvSpPr>
                <p:nvPr/>
              </p:nvSpPr>
              <p:spPr bwMode="auto">
                <a:xfrm flipH="1">
                  <a:off x="3588" y="930"/>
                  <a:ext cx="132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462" name="Line 10"/>
                <p:cNvSpPr>
                  <a:spLocks noChangeShapeType="1"/>
                </p:cNvSpPr>
                <p:nvPr/>
              </p:nvSpPr>
              <p:spPr bwMode="auto">
                <a:xfrm>
                  <a:off x="3036" y="924"/>
                  <a:ext cx="216" cy="18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5463" name="Group 11"/>
            <p:cNvGrpSpPr>
              <a:grpSpLocks/>
            </p:cNvGrpSpPr>
            <p:nvPr/>
          </p:nvGrpSpPr>
          <p:grpSpPr bwMode="auto">
            <a:xfrm>
              <a:off x="1474" y="2849"/>
              <a:ext cx="1092" cy="816"/>
              <a:chOff x="1164" y="1428"/>
              <a:chExt cx="1092" cy="816"/>
            </a:xfrm>
          </p:grpSpPr>
          <p:sp>
            <p:nvSpPr>
              <p:cNvPr id="15464" name="Line 12"/>
              <p:cNvSpPr>
                <a:spLocks noChangeShapeType="1"/>
              </p:cNvSpPr>
              <p:nvPr/>
            </p:nvSpPr>
            <p:spPr bwMode="auto">
              <a:xfrm>
                <a:off x="1908" y="2070"/>
                <a:ext cx="348" cy="0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465" name="AutoShape 13"/>
              <p:cNvSpPr>
                <a:spLocks noChangeArrowheads="1"/>
              </p:cNvSpPr>
              <p:nvPr/>
            </p:nvSpPr>
            <p:spPr bwMode="auto">
              <a:xfrm flipH="1">
                <a:off x="1164" y="1896"/>
                <a:ext cx="732" cy="348"/>
              </a:xfrm>
              <a:prstGeom prst="flowChartDecision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يدير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5466" name="Line 14"/>
              <p:cNvSpPr>
                <a:spLocks noChangeShapeType="1"/>
              </p:cNvSpPr>
              <p:nvPr/>
            </p:nvSpPr>
            <p:spPr bwMode="auto">
              <a:xfrm>
                <a:off x="1524" y="1428"/>
                <a:ext cx="0" cy="4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467" name="Text Box 15"/>
              <p:cNvSpPr txBox="1">
                <a:spLocks noChangeArrowheads="1"/>
              </p:cNvSpPr>
              <p:nvPr/>
            </p:nvSpPr>
            <p:spPr bwMode="auto">
              <a:xfrm flipH="1">
                <a:off x="1368" y="1740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  <p:sp>
            <p:nvSpPr>
              <p:cNvPr id="15468" name="Text Box 16"/>
              <p:cNvSpPr txBox="1">
                <a:spLocks noChangeArrowheads="1"/>
              </p:cNvSpPr>
              <p:nvPr/>
            </p:nvSpPr>
            <p:spPr bwMode="auto">
              <a:xfrm flipH="1">
                <a:off x="2014" y="1907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</p:grpSp>
        <p:grpSp>
          <p:nvGrpSpPr>
            <p:cNvPr id="15469" name="Group 17"/>
            <p:cNvGrpSpPr>
              <a:grpSpLocks/>
            </p:cNvGrpSpPr>
            <p:nvPr/>
          </p:nvGrpSpPr>
          <p:grpSpPr bwMode="auto">
            <a:xfrm>
              <a:off x="2134" y="2093"/>
              <a:ext cx="1188" cy="792"/>
              <a:chOff x="1824" y="672"/>
              <a:chExt cx="1188" cy="792"/>
            </a:xfrm>
          </p:grpSpPr>
          <p:sp>
            <p:nvSpPr>
              <p:cNvPr id="15470" name="Text Box 18"/>
              <p:cNvSpPr txBox="1">
                <a:spLocks noChangeArrowheads="1"/>
              </p:cNvSpPr>
              <p:nvPr/>
            </p:nvSpPr>
            <p:spPr bwMode="auto">
              <a:xfrm>
                <a:off x="1914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  <p:grpSp>
            <p:nvGrpSpPr>
              <p:cNvPr id="15471" name="Group 19"/>
              <p:cNvGrpSpPr>
                <a:grpSpLocks/>
              </p:cNvGrpSpPr>
              <p:nvPr/>
            </p:nvGrpSpPr>
            <p:grpSpPr bwMode="auto">
              <a:xfrm>
                <a:off x="1824" y="672"/>
                <a:ext cx="1188" cy="792"/>
                <a:chOff x="1824" y="672"/>
                <a:chExt cx="1188" cy="792"/>
              </a:xfrm>
            </p:grpSpPr>
            <p:sp>
              <p:nvSpPr>
                <p:cNvPr id="15472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2814" y="1139"/>
                  <a:ext cx="116" cy="1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38100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9144" tIns="9144" rIns="9144" bIns="9144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itchFamily="34" charset="0"/>
                      <a:cs typeface="Arial" charset="0"/>
                    </a:defRPr>
                  </a:lvl9pPr>
                </a:lstStyle>
                <a:p>
                  <a:pPr algn="ctr" rtl="1">
                    <a:spcBef>
                      <a:spcPct val="50000"/>
                    </a:spcBef>
                  </a:pPr>
                  <a:r>
                    <a:rPr lang="en-US" sz="1400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N</a:t>
                  </a:r>
                </a:p>
              </p:txBody>
            </p:sp>
            <p:sp>
              <p:nvSpPr>
                <p:cNvPr id="15473" name="AutoShape 21"/>
                <p:cNvSpPr>
                  <a:spLocks noChangeArrowheads="1"/>
                </p:cNvSpPr>
                <p:nvPr/>
              </p:nvSpPr>
              <p:spPr bwMode="auto">
                <a:xfrm>
                  <a:off x="2052" y="1128"/>
                  <a:ext cx="720" cy="336"/>
                </a:xfrm>
                <a:prstGeom prst="flowChartDecision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يعمل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5474" name="Line 22"/>
                <p:cNvSpPr>
                  <a:spLocks noChangeShapeType="1"/>
                </p:cNvSpPr>
                <p:nvPr/>
              </p:nvSpPr>
              <p:spPr bwMode="auto">
                <a:xfrm flipH="1">
                  <a:off x="1824" y="1296"/>
                  <a:ext cx="240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475" name="Line 23"/>
                <p:cNvSpPr>
                  <a:spLocks noChangeShapeType="1"/>
                </p:cNvSpPr>
                <p:nvPr/>
              </p:nvSpPr>
              <p:spPr bwMode="auto">
                <a:xfrm>
                  <a:off x="2772" y="1296"/>
                  <a:ext cx="240" cy="0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5476" name="Oval 24"/>
                <p:cNvSpPr>
                  <a:spLocks noChangeArrowheads="1"/>
                </p:cNvSpPr>
                <p:nvPr/>
              </p:nvSpPr>
              <p:spPr bwMode="auto">
                <a:xfrm flipH="1">
                  <a:off x="1944" y="672"/>
                  <a:ext cx="432" cy="288"/>
                </a:xfrm>
                <a:prstGeom prst="ellipse">
                  <a:avLst/>
                </a:prstGeom>
                <a:solidFill>
                  <a:schemeClr val="bg1">
                    <a:alpha val="50195"/>
                  </a:schemeClr>
                </a:solidFill>
                <a:ln w="381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rtl="1"/>
                  <a:r>
                    <a:rPr lang="ar-SA" b="1">
                      <a:solidFill>
                        <a:schemeClr val="tx2"/>
                      </a:solidFill>
                      <a:latin typeface="Traditional Arabic" pitchFamily="2" charset="-78"/>
                      <a:cs typeface="Traditional Arabic" pitchFamily="2" charset="-78"/>
                    </a:rPr>
                    <a:t>التاريخ</a:t>
                  </a:r>
                  <a:endParaRPr lang="en-US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endParaRPr>
                </a:p>
              </p:txBody>
            </p:sp>
            <p:sp>
              <p:nvSpPr>
                <p:cNvPr id="15477" name="Line 25"/>
                <p:cNvSpPr>
                  <a:spLocks noChangeShapeType="1"/>
                </p:cNvSpPr>
                <p:nvPr/>
              </p:nvSpPr>
              <p:spPr bwMode="auto">
                <a:xfrm>
                  <a:off x="2220" y="948"/>
                  <a:ext cx="132" cy="216"/>
                </a:xfrm>
                <a:prstGeom prst="line">
                  <a:avLst/>
                </a:prstGeom>
                <a:noFill/>
                <a:ln w="38100">
                  <a:solidFill>
                    <a:schemeClr val="tx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5478" name="Group 26"/>
            <p:cNvGrpSpPr>
              <a:grpSpLocks/>
            </p:cNvGrpSpPr>
            <p:nvPr/>
          </p:nvGrpSpPr>
          <p:grpSpPr bwMode="auto">
            <a:xfrm>
              <a:off x="3934" y="2537"/>
              <a:ext cx="1152" cy="360"/>
              <a:chOff x="3624" y="1116"/>
              <a:chExt cx="1152" cy="360"/>
            </a:xfrm>
          </p:grpSpPr>
          <p:sp>
            <p:nvSpPr>
              <p:cNvPr id="15479" name="Line 27"/>
              <p:cNvSpPr>
                <a:spLocks noChangeShapeType="1"/>
              </p:cNvSpPr>
              <p:nvPr/>
            </p:nvSpPr>
            <p:spPr bwMode="auto">
              <a:xfrm>
                <a:off x="4512" y="1296"/>
                <a:ext cx="264" cy="0"/>
              </a:xfrm>
              <a:prstGeom prst="line">
                <a:avLst/>
              </a:prstGeom>
              <a:noFill/>
              <a:ln w="38100" cmpd="dbl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11" name="AutoShape 28"/>
              <p:cNvSpPr>
                <a:spLocks noChangeArrowheads="1"/>
              </p:cNvSpPr>
              <p:nvPr/>
            </p:nvSpPr>
            <p:spPr bwMode="auto">
              <a:xfrm>
                <a:off x="3900" y="1116"/>
                <a:ext cx="624" cy="360"/>
              </a:xfrm>
              <a:prstGeom prst="flowChartDecision">
                <a:avLst/>
              </a:prstGeom>
              <a:ln>
                <a:headEnd/>
                <a:tailEnd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none" anchor="ctr"/>
              <a:lstStyle/>
              <a:p>
                <a:pPr algn="ctr" rtl="1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ar-SA" b="1">
                    <a:solidFill>
                      <a:schemeClr val="tx2"/>
                    </a:solidFill>
                    <a:latin typeface="Traditional Arabic" pitchFamily="18" charset="-78"/>
                    <a:cs typeface="Traditional Arabic" pitchFamily="18" charset="-78"/>
                  </a:rPr>
                  <a:t>له</a:t>
                </a:r>
                <a:endParaRPr lang="en-US" b="1">
                  <a:solidFill>
                    <a:schemeClr val="tx2"/>
                  </a:solidFill>
                  <a:latin typeface="Traditional Arabic" pitchFamily="18" charset="-78"/>
                  <a:cs typeface="Traditional Arabic" pitchFamily="18" charset="-78"/>
                </a:endParaRPr>
              </a:p>
            </p:txBody>
          </p:sp>
          <p:sp>
            <p:nvSpPr>
              <p:cNvPr id="15481" name="Line 29"/>
              <p:cNvSpPr>
                <a:spLocks noChangeShapeType="1"/>
              </p:cNvSpPr>
              <p:nvPr/>
            </p:nvSpPr>
            <p:spPr bwMode="auto">
              <a:xfrm>
                <a:off x="3624" y="1296"/>
                <a:ext cx="28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482" name="Text Box 30"/>
              <p:cNvSpPr txBox="1">
                <a:spLocks noChangeArrowheads="1"/>
              </p:cNvSpPr>
              <p:nvPr/>
            </p:nvSpPr>
            <p:spPr bwMode="auto">
              <a:xfrm>
                <a:off x="4524" y="1140"/>
                <a:ext cx="15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cmpd="dbl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N</a:t>
                </a:r>
              </a:p>
            </p:txBody>
          </p:sp>
          <p:sp>
            <p:nvSpPr>
              <p:cNvPr id="15483" name="Text Box 31"/>
              <p:cNvSpPr txBox="1">
                <a:spLocks noChangeArrowheads="1"/>
              </p:cNvSpPr>
              <p:nvPr/>
            </p:nvSpPr>
            <p:spPr bwMode="auto">
              <a:xfrm>
                <a:off x="3750" y="1139"/>
                <a:ext cx="116" cy="14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38100" cmpd="dbl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9144" tIns="9144" rIns="9144" bIns="9144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cs typeface="Arial" charset="0"/>
                  </a:defRPr>
                </a:lvl9pPr>
              </a:lstStyle>
              <a:p>
                <a:pPr algn="ctr" rtl="1">
                  <a:spcBef>
                    <a:spcPct val="50000"/>
                  </a:spcBef>
                </a:pPr>
                <a:r>
                  <a:rPr lang="en-US" sz="1400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1</a:t>
                </a:r>
              </a:p>
            </p:txBody>
          </p:sp>
        </p:grpSp>
        <p:grpSp>
          <p:nvGrpSpPr>
            <p:cNvPr id="15484" name="Group 32"/>
            <p:cNvGrpSpPr>
              <a:grpSpLocks/>
            </p:cNvGrpSpPr>
            <p:nvPr/>
          </p:nvGrpSpPr>
          <p:grpSpPr bwMode="auto">
            <a:xfrm>
              <a:off x="634" y="2069"/>
              <a:ext cx="1488" cy="792"/>
              <a:chOff x="324" y="648"/>
              <a:chExt cx="1488" cy="792"/>
            </a:xfrm>
          </p:grpSpPr>
          <p:sp>
            <p:nvSpPr>
              <p:cNvPr id="15485" name="Rectangle 33"/>
              <p:cNvSpPr>
                <a:spLocks noChangeArrowheads="1"/>
              </p:cNvSpPr>
              <p:nvPr/>
            </p:nvSpPr>
            <p:spPr bwMode="auto">
              <a:xfrm>
                <a:off x="1188" y="1104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القسم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5486" name="Oval 34"/>
              <p:cNvSpPr>
                <a:spLocks noChangeArrowheads="1"/>
              </p:cNvSpPr>
              <p:nvPr/>
            </p:nvSpPr>
            <p:spPr bwMode="auto">
              <a:xfrm flipH="1">
                <a:off x="324" y="1104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الهاتف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5487" name="Oval 35"/>
              <p:cNvSpPr>
                <a:spLocks noChangeArrowheads="1"/>
              </p:cNvSpPr>
              <p:nvPr/>
            </p:nvSpPr>
            <p:spPr bwMode="auto">
              <a:xfrm flipH="1">
                <a:off x="564" y="720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5488" name="Line 36"/>
              <p:cNvSpPr>
                <a:spLocks noChangeShapeType="1"/>
              </p:cNvSpPr>
              <p:nvPr/>
            </p:nvSpPr>
            <p:spPr bwMode="auto">
              <a:xfrm>
                <a:off x="996" y="900"/>
                <a:ext cx="336" cy="192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489" name="Line 37"/>
              <p:cNvSpPr>
                <a:spLocks noChangeShapeType="1"/>
              </p:cNvSpPr>
              <p:nvPr/>
            </p:nvSpPr>
            <p:spPr bwMode="auto">
              <a:xfrm>
                <a:off x="756" y="1248"/>
                <a:ext cx="432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490" name="Oval 38"/>
              <p:cNvSpPr>
                <a:spLocks noChangeArrowheads="1"/>
              </p:cNvSpPr>
              <p:nvPr/>
            </p:nvSpPr>
            <p:spPr bwMode="auto">
              <a:xfrm flipH="1">
                <a:off x="1308" y="648"/>
                <a:ext cx="432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5491" name="Line 39"/>
              <p:cNvSpPr>
                <a:spLocks noChangeShapeType="1"/>
              </p:cNvSpPr>
              <p:nvPr/>
            </p:nvSpPr>
            <p:spPr bwMode="auto">
              <a:xfrm flipH="1">
                <a:off x="1524" y="936"/>
                <a:ext cx="0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5492" name="Rectangle 41"/>
            <p:cNvSpPr>
              <a:spLocks noChangeArrowheads="1"/>
            </p:cNvSpPr>
            <p:nvPr/>
          </p:nvSpPr>
          <p:spPr bwMode="auto">
            <a:xfrm>
              <a:off x="5086" y="2525"/>
              <a:ext cx="624" cy="336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38100" cmpd="dbl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أبن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5493" name="Oval 42"/>
            <p:cNvSpPr>
              <a:spLocks noChangeArrowheads="1"/>
            </p:cNvSpPr>
            <p:nvPr/>
          </p:nvSpPr>
          <p:spPr bwMode="auto">
            <a:xfrm>
              <a:off x="4738" y="2069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الميلاد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5494" name="Oval 43"/>
            <p:cNvSpPr>
              <a:spLocks noChangeArrowheads="1"/>
            </p:cNvSpPr>
            <p:nvPr/>
          </p:nvSpPr>
          <p:spPr bwMode="auto">
            <a:xfrm>
              <a:off x="5422" y="2069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الاسم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5495" name="Line 44"/>
            <p:cNvSpPr>
              <a:spLocks noChangeShapeType="1"/>
            </p:cNvSpPr>
            <p:nvPr/>
          </p:nvSpPr>
          <p:spPr bwMode="auto">
            <a:xfrm flipH="1">
              <a:off x="5482" y="2351"/>
              <a:ext cx="120" cy="17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496" name="Oval 45"/>
            <p:cNvSpPr>
              <a:spLocks noChangeArrowheads="1"/>
            </p:cNvSpPr>
            <p:nvPr/>
          </p:nvSpPr>
          <p:spPr bwMode="auto">
            <a:xfrm>
              <a:off x="5194" y="3029"/>
              <a:ext cx="432" cy="288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الجنس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5497" name="Line 46"/>
            <p:cNvSpPr>
              <a:spLocks noChangeShapeType="1"/>
            </p:cNvSpPr>
            <p:nvPr/>
          </p:nvSpPr>
          <p:spPr bwMode="auto">
            <a:xfrm>
              <a:off x="5038" y="2345"/>
              <a:ext cx="174" cy="18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498" name="Line 47"/>
            <p:cNvSpPr>
              <a:spLocks noChangeShapeType="1"/>
            </p:cNvSpPr>
            <p:nvPr/>
          </p:nvSpPr>
          <p:spPr bwMode="auto">
            <a:xfrm>
              <a:off x="5404" y="2855"/>
              <a:ext cx="6" cy="1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5499" name="Group 49"/>
            <p:cNvGrpSpPr>
              <a:grpSpLocks/>
            </p:cNvGrpSpPr>
            <p:nvPr/>
          </p:nvGrpSpPr>
          <p:grpSpPr bwMode="auto">
            <a:xfrm>
              <a:off x="2578" y="3113"/>
              <a:ext cx="1512" cy="1068"/>
              <a:chOff x="2268" y="1692"/>
              <a:chExt cx="1512" cy="1068"/>
            </a:xfrm>
          </p:grpSpPr>
          <p:sp>
            <p:nvSpPr>
              <p:cNvPr id="15500" name="Rectangle 50"/>
              <p:cNvSpPr>
                <a:spLocks noChangeArrowheads="1"/>
              </p:cNvSpPr>
              <p:nvPr/>
            </p:nvSpPr>
            <p:spPr bwMode="auto">
              <a:xfrm flipH="1">
                <a:off x="2268" y="1896"/>
                <a:ext cx="624" cy="336"/>
              </a:xfrm>
              <a:prstGeom prst="rect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مشروع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5501" name="Oval 51"/>
              <p:cNvSpPr>
                <a:spLocks noChangeArrowheads="1"/>
              </p:cNvSpPr>
              <p:nvPr/>
            </p:nvSpPr>
            <p:spPr bwMode="auto">
              <a:xfrm flipH="1">
                <a:off x="3276" y="1692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الاسم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5502" name="Line 52"/>
              <p:cNvSpPr>
                <a:spLocks noChangeShapeType="1"/>
              </p:cNvSpPr>
              <p:nvPr/>
            </p:nvSpPr>
            <p:spPr bwMode="auto">
              <a:xfrm flipV="1">
                <a:off x="2892" y="1872"/>
                <a:ext cx="396" cy="16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503" name="Oval 53"/>
              <p:cNvSpPr>
                <a:spLocks noChangeArrowheads="1"/>
              </p:cNvSpPr>
              <p:nvPr/>
            </p:nvSpPr>
            <p:spPr bwMode="auto">
              <a:xfrm flipH="1">
                <a:off x="3276" y="2112"/>
                <a:ext cx="504" cy="288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 u="sng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الرقم</a:t>
                </a:r>
                <a:endParaRPr lang="en-US" b="1" u="sng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5504" name="Line 54"/>
              <p:cNvSpPr>
                <a:spLocks noChangeShapeType="1"/>
              </p:cNvSpPr>
              <p:nvPr/>
            </p:nvSpPr>
            <p:spPr bwMode="auto">
              <a:xfrm>
                <a:off x="2892" y="2136"/>
                <a:ext cx="384" cy="12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5505" name="Oval 55"/>
              <p:cNvSpPr>
                <a:spLocks noChangeArrowheads="1"/>
              </p:cNvSpPr>
              <p:nvPr/>
            </p:nvSpPr>
            <p:spPr bwMode="auto">
              <a:xfrm>
                <a:off x="2268" y="2400"/>
                <a:ext cx="576" cy="360"/>
              </a:xfrm>
              <a:prstGeom prst="ellipse">
                <a:avLst/>
              </a:prstGeom>
              <a:solidFill>
                <a:schemeClr val="bg1">
                  <a:alpha val="50195"/>
                </a:schemeClr>
              </a:solidFill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تاريخ</a:t>
                </a:r>
              </a:p>
              <a:p>
                <a:pPr algn="ctr" rtl="1"/>
                <a:r>
                  <a:rPr lang="ar-SA" b="1">
                    <a:solidFill>
                      <a:schemeClr val="tx2"/>
                    </a:solidFill>
                    <a:latin typeface="Traditional Arabic" pitchFamily="2" charset="-78"/>
                    <a:cs typeface="Traditional Arabic" pitchFamily="2" charset="-78"/>
                  </a:rPr>
                  <a:t>البداية</a:t>
                </a:r>
                <a:endParaRPr lang="en-US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endParaRPr>
              </a:p>
            </p:txBody>
          </p:sp>
          <p:sp>
            <p:nvSpPr>
              <p:cNvPr id="15506" name="Line 56"/>
              <p:cNvSpPr>
                <a:spLocks noChangeShapeType="1"/>
              </p:cNvSpPr>
              <p:nvPr/>
            </p:nvSpPr>
            <p:spPr bwMode="auto">
              <a:xfrm flipH="1">
                <a:off x="2556" y="2232"/>
                <a:ext cx="12" cy="18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5507" name="Oval 104"/>
            <p:cNvSpPr>
              <a:spLocks noChangeArrowheads="1"/>
            </p:cNvSpPr>
            <p:nvPr/>
          </p:nvSpPr>
          <p:spPr bwMode="auto">
            <a:xfrm>
              <a:off x="580" y="2482"/>
              <a:ext cx="522" cy="363"/>
            </a:xfrm>
            <a:prstGeom prst="ellipse">
              <a:avLst/>
            </a:prstGeom>
            <a:solidFill>
              <a:schemeClr val="bg1">
                <a:alpha val="50195"/>
              </a:schemeClr>
            </a:solidFill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rtl="1"/>
              <a:r>
                <a:rPr lang="ar-SA" b="1">
                  <a:solidFill>
                    <a:schemeClr val="tx2"/>
                  </a:solidFill>
                  <a:latin typeface="Traditional Arabic" pitchFamily="2" charset="-78"/>
                  <a:cs typeface="Traditional Arabic" pitchFamily="2" charset="-78"/>
                </a:rPr>
                <a:t>الهاتف</a:t>
              </a:r>
              <a:endParaRPr lang="en-US" b="1">
                <a:solidFill>
                  <a:schemeClr val="tx2"/>
                </a:solidFill>
                <a:latin typeface="Traditional Arabic" pitchFamily="2" charset="-78"/>
                <a:cs typeface="Traditional Arabic" pitchFamily="2" charset="-78"/>
              </a:endParaRPr>
            </a:p>
          </p:txBody>
        </p:sp>
        <p:sp>
          <p:nvSpPr>
            <p:cNvPr id="15508" name="Line 148"/>
            <p:cNvSpPr>
              <a:spLocks noChangeShapeType="1"/>
            </p:cNvSpPr>
            <p:nvPr/>
          </p:nvSpPr>
          <p:spPr bwMode="auto">
            <a:xfrm flipH="1">
              <a:off x="3039" y="2750"/>
              <a:ext cx="27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ransition spd="slow" advTm="37233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4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45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سمة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4994</TotalTime>
  <Words>1032</Words>
  <Application>Microsoft Office PowerPoint</Application>
  <PresentationFormat>A4 Paper (210x297 mm)</PresentationFormat>
  <Paragraphs>349</Paragraphs>
  <Slides>15</Slides>
  <Notes>7</Notes>
  <HiddenSlides>0</HiddenSlides>
  <MMClips>15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Calibri</vt:lpstr>
      <vt:lpstr>Arial</vt:lpstr>
      <vt:lpstr>PT Bold Heading</vt:lpstr>
      <vt:lpstr>Traditional Arabic</vt:lpstr>
      <vt:lpstr>Wingdings 3</vt:lpstr>
      <vt:lpstr>Wingdings</vt:lpstr>
      <vt:lpstr>Century Schoolbook</vt:lpstr>
      <vt:lpstr>Aharoni</vt:lpstr>
      <vt:lpstr>Office Theme</vt:lpstr>
      <vt:lpstr>جامعة طرابلس كلية تقنية المعلومات</vt:lpstr>
      <vt:lpstr>مواضيع المحاضرة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Hassan;Rudwan</dc:creator>
  <cp:lastModifiedBy>Hassan</cp:lastModifiedBy>
  <cp:revision>1096</cp:revision>
  <dcterms:created xsi:type="dcterms:W3CDTF">2012-11-26T07:16:59Z</dcterms:created>
  <dcterms:modified xsi:type="dcterms:W3CDTF">2021-04-15T09:46:31Z</dcterms:modified>
</cp:coreProperties>
</file>

<file path=docProps/thumbnail.jpeg>
</file>